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96100"/>
          </a:xfrm>
          <a:prstGeom prst="rect">
            <a:avLst/>
          </a:prstGeom>
        </p:spPr>
      </p:pic>
      <p:sp>
        <p:nvSpPr>
          <p:cNvPr id="4" name="textbox 4"/>
          <p:cNvSpPr/>
          <p:nvPr/>
        </p:nvSpPr>
        <p:spPr>
          <a:xfrm>
            <a:off x="996919" y="2414566"/>
            <a:ext cx="7379334" cy="22586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3000"/>
              </a:lnSpc>
              <a:spcBef>
                <a:spcPts val="1"/>
              </a:spcBef>
              <a:tabLst/>
            </a:pPr>
            <a:r>
              <a:rPr sz="6800" b="1" kern="0" spc="-3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 Be</a:t>
            </a:r>
            <a:r>
              <a:rPr sz="6800" b="1" kern="0" spc="-3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havio</a:t>
            </a:r>
            <a:r>
              <a:rPr sz="6800" b="1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68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6400" b="1" kern="0" spc="-2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Analysis</a:t>
            </a:r>
            <a:r>
              <a:rPr sz="6400" b="1" kern="0" spc="3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6400" b="1" kern="0" spc="-2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</a:t>
            </a:r>
            <a:r>
              <a:rPr sz="6400" b="1" kern="0" spc="-2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port</a:t>
            </a:r>
            <a:endParaRPr sz="64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50800" algn="l" rtl="0" eaLnBrk="0">
              <a:lnSpc>
                <a:spcPct val="83000"/>
              </a:lnSpc>
              <a:spcBef>
                <a:spcPts val="7"/>
              </a:spcBef>
              <a:tabLst/>
            </a:pPr>
            <a:r>
              <a:rPr sz="3200" b="1" kern="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Insights &amp;Strategic</a:t>
            </a:r>
            <a:r>
              <a:rPr sz="3200" b="1" kern="0" spc="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200" b="1" kern="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Recommendations</a:t>
            </a:r>
            <a:endParaRPr sz="3200" dirty="0">
              <a:latin typeface="Arial"/>
              <a:ea typeface="Arial"/>
              <a:cs typeface="Arial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067800" y="2438392"/>
            <a:ext cx="1974860" cy="1981180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996919" y="5869586"/>
            <a:ext cx="10414420" cy="346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521"/>
              </a:lnSpc>
              <a:tabLst/>
            </a:pPr>
            <a:r>
              <a:rPr sz="1800" kern="0" spc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Prepared</a:t>
            </a:r>
            <a:r>
              <a:rPr sz="1800" kern="0" spc="2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by</a:t>
            </a:r>
            <a:r>
              <a:rPr sz="1800" kern="0" spc="2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:</a:t>
            </a:r>
            <a:r>
              <a:rPr lang="en-IN" sz="1800" kern="0" spc="20">
                <a:solidFill>
                  <a:schemeClr val="bg1"/>
                </a:solidFill>
                <a:latin typeface="Arial"/>
                <a:ea typeface="Arial"/>
                <a:cs typeface="Arial"/>
              </a:rPr>
              <a:t> s</a:t>
            </a:r>
            <a:r>
              <a:rPr sz="1800" kern="0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MAYANK</a:t>
            </a:r>
            <a:r>
              <a:rPr sz="1800" kern="0" spc="150">
                <a:solidFill>
                  <a:schemeClr val="bg1"/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P</a:t>
            </a:r>
            <a:r>
              <a:rPr sz="1800" kern="0" spc="2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SAVANI</a:t>
            </a:r>
            <a:r>
              <a:rPr sz="1800" kern="0" spc="2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                                     </a:t>
            </a:r>
            <a:r>
              <a:rPr sz="1800" kern="0" spc="1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                                    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December</a:t>
            </a:r>
            <a:r>
              <a:rPr sz="18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8,2025</a:t>
            </a:r>
            <a:endParaRPr sz="18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96100"/>
          </a:xfrm>
          <a:prstGeom prst="rect">
            <a:avLst/>
          </a:prstGeom>
        </p:spPr>
      </p:pic>
      <p:sp>
        <p:nvSpPr>
          <p:cNvPr id="180" name="textbox 180"/>
          <p:cNvSpPr/>
          <p:nvPr/>
        </p:nvSpPr>
        <p:spPr>
          <a:xfrm>
            <a:off x="1003259" y="5204233"/>
            <a:ext cx="10577194" cy="16395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044"/>
              </a:lnSpc>
              <a:tabLst/>
            </a:pP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This  analysis  transformed</a:t>
            </a:r>
            <a:r>
              <a:rPr sz="1500" kern="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raw</a:t>
            </a:r>
            <a:r>
              <a:rPr sz="1500" kern="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  dat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kern="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into</a:t>
            </a:r>
            <a:r>
              <a:rPr sz="1500" kern="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actionable</a:t>
            </a:r>
            <a:r>
              <a:rPr sz="1500" kern="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strategic</a:t>
            </a:r>
            <a:r>
              <a:rPr sz="1500" kern="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insights,providing</a:t>
            </a:r>
            <a:r>
              <a:rPr sz="1500" kern="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kern="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robust</a:t>
            </a:r>
            <a:r>
              <a:rPr sz="1500" kern="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foundation</a:t>
            </a:r>
            <a:r>
              <a:rPr sz="1500" kern="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for</a:t>
            </a:r>
            <a:endParaRPr sz="1500" dirty="0">
              <a:latin typeface="Arial"/>
              <a:ea typeface="Arial"/>
              <a:cs typeface="Arial"/>
            </a:endParaRPr>
          </a:p>
          <a:p>
            <a:pPr marL="711200" algn="l" rtl="0" eaLnBrk="0">
              <a:lnSpc>
                <a:spcPts val="2044"/>
              </a:lnSpc>
              <a:spcBef>
                <a:spcPts val="105"/>
              </a:spcBef>
              <a:tabLst/>
            </a:pP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improving   revenue,strengthening   cus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tomer   loyalty,and   enhancing   overall   customer   engagement.</a:t>
            </a:r>
            <a:endParaRPr sz="15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2000"/>
              </a:lnSpc>
              <a:spcBef>
                <a:spcPts val="601"/>
              </a:spcBef>
              <a:tabLst/>
            </a:pPr>
            <a:r>
              <a:rPr sz="2000" b="1" kern="0" spc="-60" dirty="0">
                <a:solidFill>
                  <a:srgbClr val="10E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Thank You</a:t>
            </a:r>
            <a:endParaRPr sz="2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1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815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302000" algn="l" rtl="0" eaLnBrk="0">
              <a:lnSpc>
                <a:spcPts val="1635"/>
              </a:lnSpc>
              <a:tabLst/>
            </a:pP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</a:t>
            </a:r>
            <a:r>
              <a:rPr sz="1200" kern="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Behavior An</a:t>
            </a: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alysis</a:t>
            </a:r>
            <a:r>
              <a:rPr sz="1200" kern="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Report</a:t>
            </a:r>
            <a:r>
              <a:rPr sz="1200" kern="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|December 2025</a:t>
            </a:r>
            <a:endParaRPr sz="1200" dirty="0">
              <a:latin typeface="Arial"/>
              <a:ea typeface="Arial"/>
              <a:cs typeface="Arial"/>
            </a:endParaRPr>
          </a:p>
        </p:txBody>
      </p:sp>
      <p:sp>
        <p:nvSpPr>
          <p:cNvPr id="182" name="textbox 182"/>
          <p:cNvSpPr/>
          <p:nvPr/>
        </p:nvSpPr>
        <p:spPr>
          <a:xfrm>
            <a:off x="654080" y="1927239"/>
            <a:ext cx="3928109" cy="24618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55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1000"/>
              </a:lnSpc>
              <a:tabLst/>
            </a:pPr>
            <a:r>
              <a:rPr sz="2500" b="1" kern="0" spc="-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Current</a:t>
            </a:r>
            <a:r>
              <a:rPr sz="2500" b="1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500" b="1" kern="0" spc="-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Limitat</a:t>
            </a:r>
            <a:r>
              <a:rPr sz="2500" b="1" kern="0" spc="-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ions</a:t>
            </a:r>
            <a:endParaRPr sz="25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96214" indent="-183514" algn="l" rtl="0" eaLnBrk="0">
              <a:lnSpc>
                <a:spcPct val="110000"/>
              </a:lnSpc>
              <a:spcBef>
                <a:spcPts val="543"/>
              </a:spcBef>
              <a:tabLst/>
            </a:pPr>
            <a:r>
              <a:rPr sz="1800" kern="0" spc="0" dirty="0">
                <a:solidFill>
                  <a:srgbClr val="808050">
                    <a:alpha val="100000"/>
                  </a:srgbClr>
                </a:solidFill>
                <a:latin typeface="Arial"/>
                <a:ea typeface="Arial"/>
                <a:cs typeface="Arial"/>
              </a:rPr>
              <a:t>· 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Absence of transaction timest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amps  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limits  trend&amp;seasonal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analysis</a:t>
            </a:r>
            <a:endParaRPr sz="1800" dirty="0">
              <a:latin typeface="Arial"/>
              <a:ea typeface="Arial"/>
              <a:cs typeface="Arial"/>
            </a:endParaRPr>
          </a:p>
          <a:p>
            <a:pPr marL="196214" indent="-183514" algn="l" rtl="0" eaLnBrk="0">
              <a:lnSpc>
                <a:spcPct val="105000"/>
              </a:lnSpc>
              <a:spcBef>
                <a:spcPts val="464"/>
              </a:spcBef>
              <a:tabLst/>
            </a:pPr>
            <a:r>
              <a:rPr sz="1800" kern="0" spc="-30" dirty="0">
                <a:solidFill>
                  <a:srgbClr val="485818">
                    <a:alpha val="100000"/>
                  </a:srgbClr>
                </a:solidFill>
                <a:latin typeface="Arial"/>
                <a:ea typeface="Arial"/>
                <a:cs typeface="Arial"/>
              </a:rPr>
              <a:t>·</a:t>
            </a:r>
            <a:r>
              <a:rPr sz="1800" kern="0" spc="140" dirty="0">
                <a:solidFill>
                  <a:srgbClr val="485818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800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No</a:t>
            </a:r>
            <a:r>
              <a:rPr sz="1800" kern="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cost</a:t>
            </a:r>
            <a:r>
              <a:rPr sz="1800" kern="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or</a:t>
            </a:r>
            <a:r>
              <a:rPr sz="1800" kern="0" spc="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profit</a:t>
            </a:r>
            <a:r>
              <a:rPr sz="1800" kern="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data</a:t>
            </a:r>
            <a:r>
              <a:rPr sz="1800" kern="0" spc="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restricts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margin  optimization</a:t>
            </a:r>
            <a:endParaRPr sz="18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1960"/>
              </a:lnSpc>
              <a:spcBef>
                <a:spcPts val="818"/>
              </a:spcBef>
              <a:tabLst/>
            </a:pPr>
            <a:r>
              <a:rPr sz="1500" kern="0" spc="-10" dirty="0">
                <a:solidFill>
                  <a:srgbClr val="406028">
                    <a:alpha val="100000"/>
                  </a:srgbClr>
                </a:solidFill>
                <a:latin typeface="Arial"/>
                <a:ea typeface="Arial"/>
                <a:cs typeface="Arial"/>
              </a:rPr>
              <a:t>·  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     L</a:t>
            </a:r>
            <a:r>
              <a:rPr sz="15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ifetime</a:t>
            </a:r>
            <a:r>
              <a:rPr sz="1500" kern="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Value</a:t>
            </a:r>
            <a:r>
              <a:rPr sz="1500" kern="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modeling</a:t>
            </a:r>
            <a:endParaRPr sz="15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ts val="2369"/>
              </a:lnSpc>
              <a:tabLst/>
            </a:pP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constrained without</a:t>
            </a:r>
            <a:r>
              <a:rPr sz="1800" kern="0" spc="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longitudinal</a:t>
            </a:r>
            <a:r>
              <a:rPr sz="1800" kern="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data</a:t>
            </a:r>
            <a:endParaRPr sz="1800" dirty="0">
              <a:latin typeface="Arial"/>
              <a:ea typeface="Arial"/>
              <a:cs typeface="Arial"/>
            </a:endParaRPr>
          </a:p>
        </p:txBody>
      </p:sp>
      <p:graphicFrame>
        <p:nvGraphicFramePr>
          <p:cNvPr id="184" name="table 184"/>
          <p:cNvGraphicFramePr>
            <a:graphicFrameLocks noGrp="1"/>
          </p:cNvGraphicFramePr>
          <p:nvPr/>
        </p:nvGraphicFramePr>
        <p:xfrm>
          <a:off x="5454700" y="2875853"/>
          <a:ext cx="5902959" cy="1435735"/>
        </p:xfrm>
        <a:graphic>
          <a:graphicData uri="http://schemas.openxmlformats.org/drawingml/2006/table">
            <a:tbl>
              <a:tblPr/>
              <a:tblGrid>
                <a:gridCol w="2339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7550"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99000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81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Time-Series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2064" algn="l" rtl="0" eaLnBrk="0">
                        <a:lnSpc>
                          <a:spcPct val="81000"/>
                        </a:lnSpc>
                        <a:spcBef>
                          <a:spcPts val="143"/>
                        </a:spcBef>
                        <a:tabLst/>
                      </a:pP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Transaction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26364" algn="l" rtl="0" eaLnBrk="0">
                        <a:lnSpc>
                          <a:spcPct val="80000"/>
                        </a:lnSpc>
                        <a:spcBef>
                          <a:spcPts val="312"/>
                        </a:spcBef>
                        <a:tabLst/>
                      </a:pP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Tracking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25000"/>
                        </a:lnSpc>
                        <a:tabLst/>
                      </a:pPr>
                      <a:endParaRPr sz="3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320164" indent="-57150" algn="l" rtl="0" eaLnBrk="0">
                        <a:lnSpc>
                          <a:spcPct val="103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500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RFM&amp;CLV</a:t>
                      </a:r>
                      <a:r>
                        <a:rPr sz="15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</a:t>
                      </a:r>
                      <a:r>
                        <a:rPr sz="15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Modeling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9000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58775" algn="l" rtl="0" eaLnBrk="0">
                        <a:lnSpc>
                          <a:spcPct val="81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Churn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80975" algn="l" rtl="0" eaLnBrk="0">
                        <a:lnSpc>
                          <a:spcPct val="81000"/>
                        </a:lnSpc>
                        <a:spcBef>
                          <a:spcPts val="243"/>
                        </a:spcBef>
                        <a:tabLst/>
                      </a:pP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Prediction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95275" algn="l" rtl="0" eaLnBrk="0">
                        <a:lnSpc>
                          <a:spcPct val="81000"/>
                        </a:lnSpc>
                        <a:spcBef>
                          <a:spcPts val="242"/>
                        </a:spcBef>
                        <a:tabLst/>
                      </a:pP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Models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7924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r" rtl="0" eaLnBrk="0">
                        <a:lnSpc>
                          <a:spcPct val="81000"/>
                        </a:lnSpc>
                        <a:tabLst/>
                      </a:pPr>
                      <a:r>
                        <a:rPr sz="15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Subscription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856614" algn="l" rtl="0" eaLnBrk="0">
                        <a:lnSpc>
                          <a:spcPct val="80000"/>
                        </a:lnSpc>
                        <a:spcBef>
                          <a:spcPts val="143"/>
                        </a:spcBef>
                        <a:tabLst/>
                      </a:pP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Propensity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977264" algn="l" rtl="0" eaLnBrk="0">
                        <a:lnSpc>
                          <a:spcPct val="81000"/>
                        </a:lnSpc>
                        <a:spcBef>
                          <a:spcPts val="292"/>
                        </a:spcBef>
                        <a:tabLst/>
                      </a:pPr>
                      <a:r>
                        <a:rPr sz="15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Scoring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8184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6149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476375"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15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Discount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457325" algn="l" rtl="0" eaLnBrk="0">
                        <a:lnSpc>
                          <a:spcPct val="80000"/>
                        </a:lnSpc>
                        <a:spcBef>
                          <a:spcPts val="8"/>
                        </a:spcBef>
                        <a:tabLst/>
                      </a:pPr>
                      <a:r>
                        <a:rPr sz="15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Elasticity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sz="4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330325" algn="l" rtl="0" eaLnBrk="0">
                        <a:lnSpc>
                          <a:spcPct val="75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5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Forecasting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6" name="textbox 186"/>
          <p:cNvSpPr/>
          <p:nvPr/>
        </p:nvSpPr>
        <p:spPr>
          <a:xfrm>
            <a:off x="2743179" y="540196"/>
            <a:ext cx="6711950" cy="5099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1000"/>
              </a:lnSpc>
              <a:tabLst/>
            </a:pPr>
            <a:r>
              <a:rPr sz="3900" b="1" kern="0" spc="-150" dirty="0">
                <a:solidFill>
                  <a:srgbClr val="10E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Future</a:t>
            </a:r>
            <a:r>
              <a:rPr sz="3900" b="1" kern="0" spc="190" dirty="0">
                <a:solidFill>
                  <a:srgbClr val="10E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900" b="1" kern="0" spc="-150" dirty="0">
                <a:solidFill>
                  <a:srgbClr val="10E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Roadmap &amp;Conclu</a:t>
            </a:r>
            <a:r>
              <a:rPr sz="3900" b="1" kern="0" spc="-160" dirty="0">
                <a:solidFill>
                  <a:srgbClr val="10E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sion</a:t>
            </a:r>
            <a:endParaRPr sz="3900" dirty="0">
              <a:latin typeface="Arial"/>
              <a:ea typeface="Arial"/>
              <a:cs typeface="Arial"/>
            </a:endParaRPr>
          </a:p>
        </p:txBody>
      </p:sp>
      <p:sp>
        <p:nvSpPr>
          <p:cNvPr id="188" name="textbox 188"/>
          <p:cNvSpPr/>
          <p:nvPr/>
        </p:nvSpPr>
        <p:spPr>
          <a:xfrm>
            <a:off x="5295940" y="1874528"/>
            <a:ext cx="3681095" cy="3321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58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4000"/>
              </a:lnSpc>
              <a:tabLst/>
            </a:pPr>
            <a:r>
              <a:rPr sz="2400" b="1" kern="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Future Analytics</a:t>
            </a:r>
            <a:r>
              <a:rPr sz="2400" b="1" kern="0" spc="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Roadmap</a:t>
            </a:r>
            <a:endParaRPr sz="24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96100"/>
          </a:xfrm>
          <a:prstGeom prst="rect">
            <a:avLst/>
          </a:prstGeom>
        </p:spPr>
      </p:pic>
      <p:sp>
        <p:nvSpPr>
          <p:cNvPr id="12" name="textbox 12"/>
          <p:cNvSpPr/>
          <p:nvPr/>
        </p:nvSpPr>
        <p:spPr>
          <a:xfrm>
            <a:off x="692119" y="3286114"/>
            <a:ext cx="5178425" cy="28371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58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1000"/>
              </a:lnSpc>
              <a:tabLst/>
            </a:pPr>
            <a:r>
              <a:rPr sz="2400" b="1" kern="0" spc="-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2400" b="1" kern="0" spc="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-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Business Questions</a:t>
            </a:r>
            <a:endParaRPr sz="2400" dirty="0">
              <a:latin typeface="Arial"/>
              <a:ea typeface="Arial"/>
              <a:cs typeface="Arial"/>
            </a:endParaRPr>
          </a:p>
          <a:p>
            <a:pPr marL="278765" indent="-184150" algn="l" rtl="0" eaLnBrk="0">
              <a:lnSpc>
                <a:spcPct val="115000"/>
              </a:lnSpc>
              <a:spcBef>
                <a:spcPts val="919"/>
              </a:spcBef>
              <a:tabLst/>
            </a:pPr>
            <a:r>
              <a:rPr sz="1800" kern="0" spc="90" dirty="0">
                <a:solidFill>
                  <a:srgbClr val="205820">
                    <a:alpha val="100000"/>
                  </a:srgbClr>
                </a:solidFill>
                <a:latin typeface="Arial"/>
                <a:ea typeface="Arial"/>
                <a:cs typeface="Arial"/>
              </a:rPr>
              <a:t>· 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How</a:t>
            </a:r>
            <a:r>
              <a:rPr sz="1800" kern="0" spc="2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do</a:t>
            </a:r>
            <a:r>
              <a:rPr sz="1800" kern="0" spc="2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</a:t>
            </a:r>
            <a:r>
              <a:rPr sz="1800" kern="0" spc="2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segments</a:t>
            </a:r>
            <a:r>
              <a:rPr sz="1800" kern="0" spc="2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differ</a:t>
            </a:r>
            <a:r>
              <a:rPr sz="1800" kern="0" spc="2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in</a:t>
            </a:r>
            <a:r>
              <a:rPr sz="1800" kern="0" spc="2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spending patterns</a:t>
            </a:r>
            <a:r>
              <a:rPr sz="1800" kern="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sz="1800" dirty="0">
              <a:latin typeface="Arial"/>
              <a:ea typeface="Arial"/>
              <a:cs typeface="Arial"/>
            </a:endParaRPr>
          </a:p>
          <a:p>
            <a:pPr marL="278765" indent="-184150" algn="l" rtl="0" eaLnBrk="0">
              <a:lnSpc>
                <a:spcPct val="126000"/>
              </a:lnSpc>
              <a:spcBef>
                <a:spcPts val="390"/>
              </a:spcBef>
              <a:tabLst/>
            </a:pPr>
            <a:r>
              <a:rPr sz="1800" kern="0" spc="100" dirty="0">
                <a:solidFill>
                  <a:srgbClr val="40A890">
                    <a:alpha val="100000"/>
                  </a:srgbClr>
                </a:solidFill>
                <a:latin typeface="Arial"/>
                <a:ea typeface="Arial"/>
                <a:cs typeface="Arial"/>
              </a:rPr>
              <a:t>· 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What</a:t>
            </a:r>
            <a:r>
              <a:rPr sz="1800" kern="0" spc="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factors</a:t>
            </a:r>
            <a:r>
              <a:rPr sz="1800" kern="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drive</a:t>
            </a:r>
            <a:r>
              <a:rPr sz="1800" kern="0" spc="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</a:t>
            </a:r>
            <a:r>
              <a:rPr sz="1800" kern="0" spc="2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loyalty</a:t>
            </a:r>
            <a:r>
              <a:rPr sz="1800" kern="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            retention</a:t>
            </a:r>
            <a:r>
              <a:rPr sz="1800" kern="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sz="1800" dirty="0">
              <a:latin typeface="Arial"/>
              <a:ea typeface="Arial"/>
              <a:cs typeface="Arial"/>
            </a:endParaRPr>
          </a:p>
          <a:p>
            <a:pPr marL="278765" indent="-184150" algn="l" rtl="0" eaLnBrk="0">
              <a:lnSpc>
                <a:spcPct val="114000"/>
              </a:lnSpc>
              <a:spcBef>
                <a:spcPts val="2"/>
              </a:spcBef>
              <a:tabLst/>
            </a:pPr>
            <a:r>
              <a:rPr sz="1800" kern="0" spc="130" dirty="0">
                <a:solidFill>
                  <a:srgbClr val="408840">
                    <a:alpha val="100000"/>
                  </a:srgbClr>
                </a:solidFill>
                <a:latin typeface="Arial"/>
                <a:ea typeface="Arial"/>
                <a:cs typeface="Arial"/>
              </a:rPr>
              <a:t>·</a:t>
            </a:r>
            <a:r>
              <a:rPr sz="1800" kern="0" spc="500" dirty="0">
                <a:solidFill>
                  <a:srgbClr val="40884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Which</a:t>
            </a:r>
            <a:r>
              <a:rPr sz="1800" kern="0" spc="3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products</a:t>
            </a:r>
            <a:r>
              <a:rPr sz="1800" kern="0" spc="2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show</a:t>
            </a:r>
            <a:r>
              <a:rPr sz="1800" kern="0" spc="3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high</a:t>
            </a:r>
            <a:r>
              <a:rPr sz="1800" kern="0" spc="2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discount                   dependency</a:t>
            </a:r>
            <a:r>
              <a:rPr sz="1800" kern="0" spc="2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sz="18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500" dirty="0">
              <a:latin typeface="Arial"/>
              <a:ea typeface="Arial"/>
              <a:cs typeface="Arial"/>
            </a:endParaRPr>
          </a:p>
          <a:p>
            <a:pPr marL="94614" algn="l" rtl="0" eaLnBrk="0">
              <a:lnSpc>
                <a:spcPts val="2521"/>
              </a:lnSpc>
              <a:spcBef>
                <a:spcPts val="2"/>
              </a:spcBef>
              <a:tabLst/>
            </a:pPr>
            <a:r>
              <a:rPr sz="1800" kern="0" spc="100" dirty="0">
                <a:solidFill>
                  <a:srgbClr val="307040">
                    <a:alpha val="100000"/>
                  </a:srgbClr>
                </a:solidFill>
                <a:latin typeface="Arial"/>
                <a:ea typeface="Arial"/>
                <a:cs typeface="Arial"/>
              </a:rPr>
              <a:t>·</a:t>
            </a:r>
            <a:r>
              <a:rPr sz="1800" kern="0" spc="500" dirty="0">
                <a:solidFill>
                  <a:srgbClr val="30704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What</a:t>
            </a:r>
            <a:r>
              <a:rPr sz="1800" kern="0" spc="2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behavioral</a:t>
            </a:r>
            <a:r>
              <a:rPr sz="1800" kern="0" spc="2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indicators</a:t>
            </a:r>
            <a:r>
              <a:rPr sz="1800" kern="0" spc="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signal</a:t>
            </a:r>
            <a:r>
              <a:rPr sz="1800" kern="0" spc="2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churn</a:t>
            </a:r>
            <a:r>
              <a:rPr sz="1800" kern="0" spc="2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risk</a:t>
            </a:r>
            <a:r>
              <a:rPr sz="1800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sz="1800" dirty="0">
              <a:latin typeface="Arial"/>
              <a:ea typeface="Arial"/>
              <a:cs typeface="Arial"/>
            </a:endParaRPr>
          </a:p>
        </p:txBody>
      </p:sp>
      <p:sp>
        <p:nvSpPr>
          <p:cNvPr id="14" name="textbox 14"/>
          <p:cNvSpPr/>
          <p:nvPr/>
        </p:nvSpPr>
        <p:spPr>
          <a:xfrm>
            <a:off x="692119" y="478605"/>
            <a:ext cx="8984615" cy="14230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1000"/>
              </a:lnSpc>
              <a:tabLst/>
            </a:pPr>
            <a:r>
              <a:rPr sz="4200" b="1" kern="0" spc="-130" dirty="0">
                <a:solidFill>
                  <a:srgbClr val="10E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Project Overview &amp;Objectiv</a:t>
            </a:r>
            <a:r>
              <a:rPr sz="4200" b="1" kern="0" spc="-140" dirty="0">
                <a:solidFill>
                  <a:srgbClr val="10E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</a:t>
            </a:r>
            <a:endParaRPr sz="42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1000"/>
              </a:lnSpc>
              <a:spcBef>
                <a:spcPts val="5"/>
              </a:spcBef>
              <a:tabLst/>
            </a:pPr>
            <a:r>
              <a:rPr sz="2400" b="1" kern="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Project S</a:t>
            </a:r>
            <a:r>
              <a:rPr sz="2400" b="1" kern="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cope</a:t>
            </a:r>
            <a:endParaRPr sz="2400" dirty="0">
              <a:latin typeface="Arial"/>
              <a:ea typeface="Arial"/>
              <a:cs typeface="Arial"/>
            </a:endParaRPr>
          </a:p>
        </p:txBody>
      </p:sp>
      <p:sp>
        <p:nvSpPr>
          <p:cNvPr id="16" name="textbox 16"/>
          <p:cNvSpPr/>
          <p:nvPr/>
        </p:nvSpPr>
        <p:spPr>
          <a:xfrm>
            <a:off x="9588500" y="3493302"/>
            <a:ext cx="2249170" cy="28047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3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48615" algn="l" rtl="0" eaLnBrk="0">
              <a:lnSpc>
                <a:spcPct val="83000"/>
              </a:lnSpc>
              <a:tabLst/>
            </a:pPr>
            <a:r>
              <a:rPr sz="1500" b="1" kern="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Revenue</a:t>
            </a:r>
            <a:endParaRPr sz="1500" dirty="0">
              <a:latin typeface="Arial"/>
              <a:ea typeface="Arial"/>
              <a:cs typeface="Arial"/>
            </a:endParaRPr>
          </a:p>
          <a:p>
            <a:pPr marL="209550" algn="l" rtl="0" eaLnBrk="0">
              <a:lnSpc>
                <a:spcPct val="83000"/>
              </a:lnSpc>
              <a:spcBef>
                <a:spcPts val="506"/>
              </a:spcBef>
              <a:tabLst/>
            </a:pPr>
            <a:r>
              <a:rPr sz="1500" b="1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Distribution</a:t>
            </a:r>
            <a:endParaRPr sz="15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9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6000"/>
              </a:lnSpc>
              <a:spcBef>
                <a:spcPts val="3"/>
              </a:spcBef>
              <a:tabLst/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Revenue</a:t>
            </a:r>
            <a:r>
              <a:rPr sz="1400" kern="0" spc="2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Analysis:$233,081</a:t>
            </a:r>
            <a:endParaRPr sz="1400" dirty="0">
              <a:latin typeface="Arial"/>
              <a:ea typeface="Arial"/>
              <a:cs typeface="Arial"/>
            </a:endParaRPr>
          </a:p>
        </p:txBody>
      </p:sp>
      <p:sp>
        <p:nvSpPr>
          <p:cNvPr id="18" name="textbox 18"/>
          <p:cNvSpPr/>
          <p:nvPr/>
        </p:nvSpPr>
        <p:spPr>
          <a:xfrm>
            <a:off x="692119" y="1980071"/>
            <a:ext cx="5116195" cy="946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14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110000"/>
              </a:lnSpc>
              <a:tabLst/>
            </a:pP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Analysis</a:t>
            </a:r>
            <a:r>
              <a:rPr sz="1800" kern="0" spc="2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of</a:t>
            </a:r>
            <a:r>
              <a:rPr sz="1800" kern="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3,900</a:t>
            </a:r>
            <a:r>
              <a:rPr sz="1800" kern="0" spc="2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</a:t>
            </a:r>
            <a:r>
              <a:rPr sz="1800" kern="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transactions</a:t>
            </a:r>
            <a:r>
              <a:rPr sz="1800" kern="0" spc="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with</a:t>
            </a:r>
            <a:r>
              <a:rPr sz="1800" kern="0" spc="3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18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distinct</a:t>
            </a:r>
            <a:r>
              <a:rPr sz="1800" kern="0" spc="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800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attributes,generating</a:t>
            </a:r>
            <a:r>
              <a:rPr sz="1800" kern="0" spc="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8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approximately</a:t>
            </a:r>
            <a:endParaRPr sz="18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498"/>
              </a:lnSpc>
              <a:tabLst/>
            </a:pPr>
            <a:r>
              <a:rPr sz="1800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$233,081</a:t>
            </a:r>
            <a:r>
              <a:rPr sz="1800" kern="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USD</a:t>
            </a:r>
            <a:r>
              <a:rPr sz="1800" kern="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in</a:t>
            </a:r>
            <a:r>
              <a:rPr sz="1800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total</a:t>
            </a:r>
            <a:r>
              <a:rPr sz="1800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revenue</a:t>
            </a:r>
            <a:r>
              <a:rPr sz="18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sz="1800" dirty="0">
              <a:latin typeface="Arial"/>
              <a:ea typeface="Arial"/>
              <a:cs typeface="Arial"/>
            </a:endParaRPr>
          </a:p>
        </p:txBody>
      </p:sp>
      <p:sp>
        <p:nvSpPr>
          <p:cNvPr id="20" name="textbox 20"/>
          <p:cNvSpPr/>
          <p:nvPr/>
        </p:nvSpPr>
        <p:spPr>
          <a:xfrm>
            <a:off x="8051820" y="3384531"/>
            <a:ext cx="1480819" cy="20313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6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418465" algn="l" rtl="0" eaLnBrk="0">
              <a:lnSpc>
                <a:spcPct val="81000"/>
              </a:lnSpc>
              <a:tabLst/>
            </a:pPr>
            <a:r>
              <a:rPr sz="2400" b="1" kern="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Core</a:t>
            </a:r>
            <a:endParaRPr sz="24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1000"/>
              </a:lnSpc>
              <a:spcBef>
                <a:spcPts val="192"/>
              </a:spcBef>
              <a:tabLst/>
            </a:pPr>
            <a:r>
              <a:rPr sz="2400" b="1" kern="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Objectives</a:t>
            </a:r>
            <a:endParaRPr sz="24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431165" algn="l" rtl="0" eaLnBrk="0">
              <a:lnSpc>
                <a:spcPct val="83000"/>
              </a:lnSpc>
              <a:spcBef>
                <a:spcPts val="450"/>
              </a:spcBef>
              <a:tabLst/>
            </a:pPr>
            <a:r>
              <a:rPr sz="1500" b="1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Loyalty</a:t>
            </a:r>
            <a:endParaRPr sz="1500" dirty="0">
              <a:latin typeface="Arial"/>
              <a:ea typeface="Arial"/>
              <a:cs typeface="Arial"/>
            </a:endParaRPr>
          </a:p>
          <a:p>
            <a:pPr marL="304800" algn="l" rtl="0" eaLnBrk="0">
              <a:lnSpc>
                <a:spcPct val="83000"/>
              </a:lnSpc>
              <a:spcBef>
                <a:spcPts val="406"/>
              </a:spcBef>
              <a:tabLst/>
            </a:pPr>
            <a:r>
              <a:rPr sz="1500" b="1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Dynamics</a:t>
            </a:r>
            <a:endParaRPr sz="1500" dirty="0">
              <a:latin typeface="Arial"/>
              <a:ea typeface="Arial"/>
              <a:cs typeface="Arial"/>
            </a:endParaRPr>
          </a:p>
        </p:txBody>
      </p:sp>
      <p:sp>
        <p:nvSpPr>
          <p:cNvPr id="22" name="textbox 22"/>
          <p:cNvSpPr/>
          <p:nvPr/>
        </p:nvSpPr>
        <p:spPr>
          <a:xfrm>
            <a:off x="4406900" y="6591648"/>
            <a:ext cx="3366770" cy="2679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1908"/>
              </a:lnSpc>
              <a:tabLst/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</a:t>
            </a:r>
            <a:r>
              <a:rPr sz="1400" kern="0" spc="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Behavior Analysis</a:t>
            </a:r>
            <a:r>
              <a:rPr sz="1400" kern="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Report</a:t>
            </a:r>
            <a:r>
              <a:rPr sz="1400" kern="0" spc="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|202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5</a:t>
            </a:r>
            <a:endParaRPr sz="1400" dirty="0">
              <a:latin typeface="Arial"/>
              <a:ea typeface="Arial"/>
              <a:cs typeface="Arial"/>
            </a:endParaRPr>
          </a:p>
        </p:txBody>
      </p:sp>
      <p:sp>
        <p:nvSpPr>
          <p:cNvPr id="24" name="textbox 24"/>
          <p:cNvSpPr/>
          <p:nvPr/>
        </p:nvSpPr>
        <p:spPr>
          <a:xfrm>
            <a:off x="8159718" y="1960558"/>
            <a:ext cx="1296035" cy="4457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92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09550" algn="l" rtl="0" eaLnBrk="0">
              <a:lnSpc>
                <a:spcPct val="84000"/>
              </a:lnSpc>
              <a:tabLst/>
            </a:pPr>
            <a:r>
              <a:rPr sz="1500" b="1" kern="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</a:t>
            </a:r>
            <a:endParaRPr sz="15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4000"/>
              </a:lnSpc>
              <a:spcBef>
                <a:spcPts val="291"/>
              </a:spcBef>
              <a:tabLst/>
            </a:pPr>
            <a:r>
              <a:rPr sz="15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Segmentation</a:t>
            </a:r>
            <a:endParaRPr sz="1500" dirty="0">
              <a:latin typeface="Arial"/>
              <a:ea typeface="Arial"/>
              <a:cs typeface="Arial"/>
            </a:endParaRPr>
          </a:p>
        </p:txBody>
      </p:sp>
      <p:sp>
        <p:nvSpPr>
          <p:cNvPr id="26" name="textbox 26"/>
          <p:cNvSpPr/>
          <p:nvPr/>
        </p:nvSpPr>
        <p:spPr>
          <a:xfrm>
            <a:off x="6788120" y="3493302"/>
            <a:ext cx="972185" cy="4559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2548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4300" indent="-101600" algn="l" rtl="0" eaLnBrk="0">
              <a:lnSpc>
                <a:spcPct val="96000"/>
              </a:lnSpc>
              <a:tabLst/>
            </a:pPr>
            <a:r>
              <a:rPr sz="1500" b="1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Behavioral</a:t>
            </a:r>
            <a:r>
              <a:rPr sz="1500" b="1" kern="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Patterns</a:t>
            </a:r>
            <a:endParaRPr sz="15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96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17499" y="1917667"/>
            <a:ext cx="2990941" cy="1079515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603699" y="1924081"/>
            <a:ext cx="2990941" cy="1066757"/>
          </a:xfrm>
          <a:prstGeom prst="rect">
            <a:avLst/>
          </a:prstGeom>
        </p:spPr>
      </p:pic>
      <p:graphicFrame>
        <p:nvGraphicFramePr>
          <p:cNvPr id="34" name="table 34"/>
          <p:cNvGraphicFramePr>
            <a:graphicFrameLocks noGrp="1"/>
          </p:cNvGraphicFramePr>
          <p:nvPr/>
        </p:nvGraphicFramePr>
        <p:xfrm>
          <a:off x="717500" y="1917666"/>
          <a:ext cx="10591800" cy="4868544"/>
        </p:xfrm>
        <a:graphic>
          <a:graphicData uri="http://schemas.openxmlformats.org/drawingml/2006/table">
            <a:tbl>
              <a:tblPr/>
              <a:tblGrid>
                <a:gridCol w="3623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9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1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7348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111250" algn="l" rtl="0" eaLnBrk="0">
                        <a:lnSpc>
                          <a:spcPct val="82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Data</a:t>
                      </a:r>
                      <a:endParaRPr sz="2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098550" algn="l" rtl="0" eaLnBrk="0">
                        <a:lnSpc>
                          <a:spcPct val="82000"/>
                        </a:lnSpc>
                        <a:spcBef>
                          <a:spcPts val="311"/>
                        </a:spcBef>
                        <a:tabLst/>
                      </a:pPr>
                      <a:r>
                        <a:rPr sz="2000" b="1" kern="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Preparation</a:t>
                      </a:r>
                      <a:endParaRPr sz="2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361439" algn="l" rtl="0" eaLnBrk="0">
                        <a:lnSpc>
                          <a:spcPct val="81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000" b="1" kern="0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Data Storage</a:t>
                      </a:r>
                      <a:endParaRPr sz="2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367789" algn="l" rtl="0" eaLnBrk="0">
                        <a:lnSpc>
                          <a:spcPts val="2750"/>
                        </a:lnSpc>
                        <a:tabLst/>
                      </a:pPr>
                      <a:r>
                        <a:rPr sz="2000" b="1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&amp;Querying</a:t>
                      </a:r>
                      <a:endParaRPr sz="2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8505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29539" indent="-12064" algn="l" rtl="0" eaLnBrk="0">
                        <a:lnSpc>
                          <a:spcPct val="92000"/>
                        </a:lnSpc>
                        <a:tabLst/>
                      </a:pPr>
                      <a:r>
                        <a:rPr sz="2000" b="1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Visualization</a:t>
                      </a:r>
                      <a:r>
                        <a:rPr sz="2000" b="1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</a:t>
                      </a: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&amp;Reporting</a:t>
                      </a:r>
                      <a:endParaRPr sz="2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83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sz="8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6620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34315" indent="-151764" algn="l" rtl="0" eaLnBrk="0">
                        <a:lnSpc>
                          <a:spcPct val="107000"/>
                        </a:lnSpc>
                        <a:tabLst/>
                      </a:pPr>
                      <a:r>
                        <a:rPr sz="15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·Standardized</a:t>
                      </a:r>
                      <a:r>
                        <a:rPr sz="1500" kern="0" spc="1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5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column</a:t>
                      </a:r>
                      <a:r>
                        <a:rPr sz="1500" kern="0" spc="1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5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na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mes                 to</a:t>
                      </a:r>
                      <a:r>
                        <a:rPr sz="1500" kern="0" spc="1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snake</a:t>
                      </a:r>
                      <a:r>
                        <a:rPr sz="1500" kern="0" spc="1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_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case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34315" indent="-158750" algn="l" rtl="0" eaLnBrk="0">
                        <a:lnSpc>
                          <a:spcPct val="114000"/>
                        </a:lnSpc>
                        <a:spcBef>
                          <a:spcPts val="168"/>
                        </a:spcBef>
                        <a:tabLst/>
                      </a:pPr>
                      <a:r>
                        <a:rPr sz="1500" kern="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·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Imputed</a:t>
                      </a:r>
                      <a:r>
                        <a:rPr sz="1500" kern="0" spc="1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missing</a:t>
                      </a:r>
                      <a:r>
                        <a:rPr sz="1500" kern="0" spc="1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review</a:t>
                      </a:r>
                      <a:r>
                        <a:rPr sz="1500" kern="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_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rating              </a:t>
                      </a:r>
                      <a:r>
                        <a:rPr sz="15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values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82550" algn="l" rtl="0" eaLnBrk="0">
                        <a:lnSpc>
                          <a:spcPts val="1921"/>
                        </a:lnSpc>
                        <a:tabLst/>
                      </a:pPr>
                      <a:r>
                        <a:rPr sz="1500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·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Created</a:t>
                      </a:r>
                      <a:r>
                        <a:rPr sz="1500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derived</a:t>
                      </a:r>
                      <a:r>
                        <a:rPr sz="1500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features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34950" algn="l" rtl="0" eaLnBrk="0">
                        <a:lnSpc>
                          <a:spcPts val="1927"/>
                        </a:lnSpc>
                        <a:tabLst/>
                      </a:pPr>
                      <a:r>
                        <a:rPr sz="1500" kern="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(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age</a:t>
                      </a:r>
                      <a:r>
                        <a:rPr sz="1500" kern="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_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group</a:t>
                      </a:r>
                      <a:r>
                        <a:rPr sz="1500" kern="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,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loyalty</a:t>
                      </a:r>
                      <a:r>
                        <a:rPr sz="1500" kern="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_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segment</a:t>
                      </a:r>
                      <a:r>
                        <a:rPr sz="1500" kern="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)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sz="6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90855" indent="-164464" algn="l" rtl="0" eaLnBrk="0">
                        <a:lnSpc>
                          <a:spcPct val="109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·Exported</a:t>
                      </a:r>
                      <a:r>
                        <a:rPr sz="1500" kern="0" spc="3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5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cleaned</a:t>
                      </a:r>
                      <a:r>
                        <a:rPr sz="1500" kern="0" spc="3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5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datas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et</a:t>
                      </a:r>
                      <a:r>
                        <a:rPr sz="1500" kern="0" spc="3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to                </a:t>
                      </a:r>
                      <a:r>
                        <a:rPr sz="15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PostgreSQL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90855" indent="-164464" algn="l" rtl="0" eaLnBrk="0">
                        <a:lnSpc>
                          <a:spcPct val="111000"/>
                        </a:lnSpc>
                        <a:spcBef>
                          <a:spcPts val="267"/>
                        </a:spcBef>
                        <a:tabLst/>
                      </a:pPr>
                      <a:r>
                        <a:rPr sz="1500" kern="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·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Executed</a:t>
                      </a:r>
                      <a:r>
                        <a:rPr sz="1500" kern="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business</a:t>
                      </a:r>
                      <a:r>
                        <a:rPr sz="1500" kern="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logic                      </a:t>
                      </a:r>
                      <a:r>
                        <a:rPr sz="15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queries</a:t>
                      </a:r>
                      <a:r>
                        <a:rPr sz="1500" kern="0" spc="1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5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in SQL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90855" indent="-164464" algn="l" rtl="0" eaLnBrk="0">
                        <a:lnSpc>
                          <a:spcPct val="115000"/>
                        </a:lnSpc>
                        <a:spcBef>
                          <a:spcPts val="126"/>
                        </a:spcBef>
                        <a:tabLst/>
                      </a:pPr>
                      <a:r>
                        <a:rPr sz="15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·Validated</a:t>
                      </a:r>
                      <a:r>
                        <a:rPr sz="1500" kern="0" spc="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5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output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</a:t>
                      </a:r>
                      <a:r>
                        <a:rPr sz="1500" kern="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for                            </a:t>
                      </a:r>
                      <a:r>
                        <a:rPr sz="15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consistency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sz="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643890" indent="-158750" algn="l" rtl="0" eaLnBrk="0">
                        <a:lnSpc>
                          <a:spcPct val="112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5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·Built</a:t>
                      </a:r>
                      <a:r>
                        <a:rPr sz="1500" kern="0" spc="1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5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interactive</a:t>
                      </a:r>
                      <a:r>
                        <a:rPr sz="1500" kern="0" spc="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5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da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shboards    </a:t>
                      </a:r>
                      <a:r>
                        <a:rPr sz="15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in</a:t>
                      </a:r>
                      <a:r>
                        <a:rPr sz="1500" kern="0" spc="2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Power</a:t>
                      </a:r>
                      <a:r>
                        <a:rPr sz="1500" kern="0" spc="1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5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Bl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650240" indent="-165100" algn="l" rtl="0" eaLnBrk="0">
                        <a:lnSpc>
                          <a:spcPct val="112000"/>
                        </a:lnSpc>
                        <a:spcBef>
                          <a:spcPts val="191"/>
                        </a:spcBef>
                        <a:tabLst/>
                      </a:pPr>
                      <a:r>
                        <a:rPr sz="15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·Utilized</a:t>
                      </a:r>
                      <a:r>
                        <a:rPr sz="1500" kern="0" spc="3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5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DAX</a:t>
                      </a:r>
                      <a:r>
                        <a:rPr sz="1500" kern="0" spc="3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5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fo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</a:t>
                      </a:r>
                      <a:r>
                        <a:rPr sz="1500" kern="0" spc="3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advanced       </a:t>
                      </a:r>
                      <a:r>
                        <a:rPr sz="15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calculations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r" rtl="0" eaLnBrk="0">
                        <a:lnSpc>
                          <a:spcPts val="2112"/>
                        </a:lnSpc>
                        <a:tabLst/>
                      </a:pPr>
                      <a:r>
                        <a:rPr sz="1500" kern="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·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Enabled</a:t>
                      </a:r>
                      <a:r>
                        <a:rPr sz="1500" kern="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dynamic</a:t>
                      </a:r>
                      <a:r>
                        <a:rPr sz="1500" kern="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data</a:t>
                      </a:r>
                      <a:r>
                        <a:rPr sz="1500" kern="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slicing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02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82550" algn="l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20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Data Overview</a:t>
                      </a:r>
                      <a:endParaRPr sz="2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82550" algn="l" rtl="0" eaLnBrk="0">
                        <a:lnSpc>
                          <a:spcPts val="2112"/>
                        </a:lnSpc>
                        <a:spcBef>
                          <a:spcPts val="915"/>
                        </a:spcBef>
                        <a:tabLst/>
                      </a:pPr>
                      <a:r>
                        <a:rPr sz="1500" kern="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·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Dataset</a:t>
                      </a:r>
                      <a:r>
                        <a:rPr sz="1500" kern="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:3,900</a:t>
                      </a:r>
                      <a:r>
                        <a:rPr sz="1500" kern="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transaction</a:t>
                      </a:r>
                      <a:r>
                        <a:rPr sz="1500" kern="0" spc="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records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82550" algn="l" rtl="0" eaLnBrk="0">
                        <a:lnSpc>
                          <a:spcPts val="2112"/>
                        </a:lnSpc>
                        <a:spcBef>
                          <a:spcPts val="139"/>
                        </a:spcBef>
                        <a:tabLst/>
                      </a:pPr>
                      <a:r>
                        <a:rPr sz="1500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·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Attributes</a:t>
                      </a:r>
                      <a:r>
                        <a:rPr sz="1500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:18   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distinct</a:t>
                      </a:r>
                      <a:r>
                        <a:rPr sz="1500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variables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2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2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913889" algn="l" rtl="0" eaLnBrk="0">
                        <a:lnSpc>
                          <a:spcPts val="2112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500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·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Minimal</a:t>
                      </a:r>
                      <a:r>
                        <a:rPr sz="1500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missing</a:t>
                      </a:r>
                      <a:r>
                        <a:rPr sz="1500" kern="0" spc="2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values</a:t>
                      </a:r>
                      <a:r>
                        <a:rPr sz="1500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(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primarily</a:t>
                      </a:r>
                      <a:r>
                        <a:rPr sz="1500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in</a:t>
                      </a:r>
                      <a:r>
                        <a:rPr sz="1500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review</a:t>
                      </a:r>
                      <a:r>
                        <a:rPr sz="1500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_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rating</a:t>
                      </a:r>
                      <a:r>
                        <a:rPr sz="1500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)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913889" algn="l" rtl="0" eaLnBrk="0">
                        <a:lnSpc>
                          <a:spcPts val="2112"/>
                        </a:lnSpc>
                        <a:spcBef>
                          <a:spcPts val="105"/>
                        </a:spcBef>
                        <a:tabLst/>
                      </a:pPr>
                      <a:r>
                        <a:rPr sz="1500" kern="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·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Cross</a:t>
                      </a:r>
                      <a:r>
                        <a:rPr sz="1500" kern="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-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sectional</a:t>
                      </a:r>
                      <a:r>
                        <a:rPr sz="1500" kern="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data</a:t>
                      </a:r>
                      <a:r>
                        <a:rPr sz="1500" kern="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without</a:t>
                      </a:r>
                      <a:r>
                        <a:rPr sz="1500" kern="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5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timestamps</a:t>
                      </a:r>
                      <a:endParaRPr sz="15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sz="3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26390" algn="l" rtl="0" eaLnBrk="0">
                        <a:lnSpc>
                          <a:spcPts val="1582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2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Customer</a:t>
                      </a:r>
                      <a:r>
                        <a:rPr sz="1200" kern="0" spc="1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2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</a:t>
                      </a:r>
                      <a:r>
                        <a:rPr sz="12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ehavior Analysis</a:t>
                      </a:r>
                      <a:r>
                        <a:rPr sz="1200" kern="0" spc="1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2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Report</a:t>
                      </a:r>
                      <a:r>
                        <a:rPr sz="1200" kern="0" spc="1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2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|2025</a:t>
                      </a:r>
                      <a:endParaRPr sz="12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textbox 36"/>
          <p:cNvSpPr/>
          <p:nvPr/>
        </p:nvSpPr>
        <p:spPr>
          <a:xfrm>
            <a:off x="2546400" y="676788"/>
            <a:ext cx="7106284" cy="5721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1000"/>
              </a:lnSpc>
              <a:spcBef>
                <a:spcPts val="1"/>
              </a:spcBef>
              <a:tabLst/>
            </a:pPr>
            <a:r>
              <a:rPr sz="4400" b="1" kern="0" spc="-160" dirty="0">
                <a:solidFill>
                  <a:srgbClr val="10E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Methodology &amp;Data</a:t>
            </a:r>
            <a:r>
              <a:rPr sz="4400" b="1" kern="0" spc="270" dirty="0">
                <a:solidFill>
                  <a:srgbClr val="10E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4400" b="1" kern="0" spc="-160" dirty="0">
                <a:solidFill>
                  <a:srgbClr val="10E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Pipeline</a:t>
            </a:r>
            <a:endParaRPr sz="4400" dirty="0">
              <a:latin typeface="Arial"/>
              <a:ea typeface="Arial"/>
              <a:cs typeface="Arial"/>
            </a:endParaRP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769339" y="2089173"/>
            <a:ext cx="571561" cy="7365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96100"/>
          </a:xfrm>
          <a:prstGeom prst="rect">
            <a:avLst/>
          </a:prstGeom>
        </p:spPr>
      </p:pic>
      <p:sp>
        <p:nvSpPr>
          <p:cNvPr id="42" name="textbox 42"/>
          <p:cNvSpPr/>
          <p:nvPr/>
        </p:nvSpPr>
        <p:spPr>
          <a:xfrm>
            <a:off x="704799" y="3714791"/>
            <a:ext cx="7406640" cy="23317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11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2000"/>
              </a:lnSpc>
              <a:tabLst/>
            </a:pPr>
            <a:r>
              <a:rPr sz="2300" b="1" kern="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Key</a:t>
            </a:r>
            <a:r>
              <a:rPr sz="2300" b="1" kern="0" spc="2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b="1" kern="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Insights</a:t>
            </a:r>
            <a:endParaRPr sz="2300" dirty="0">
              <a:latin typeface="Arial"/>
              <a:ea typeface="Arial"/>
              <a:cs typeface="Arial"/>
            </a:endParaRPr>
          </a:p>
          <a:p>
            <a:pPr marL="190500" indent="-177800" algn="l" rtl="0" eaLnBrk="0">
              <a:lnSpc>
                <a:spcPct val="116000"/>
              </a:lnSpc>
              <a:spcBef>
                <a:spcPts val="755"/>
              </a:spcBef>
              <a:tabLst/>
            </a:pP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·Male</a:t>
            </a:r>
            <a:r>
              <a:rPr sz="1800" kern="0" spc="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customers</a:t>
            </a:r>
            <a:r>
              <a:rPr sz="1800" kern="0" spc="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gene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rate</a:t>
            </a:r>
            <a:r>
              <a:rPr sz="1800" kern="0" spc="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67.7%of total</a:t>
            </a:r>
            <a:r>
              <a:rPr sz="1800" kern="0" spc="2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revenue</a:t>
            </a:r>
            <a:r>
              <a:rPr sz="1800" kern="0" spc="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despite</a:t>
            </a:r>
            <a:r>
              <a:rPr sz="1800" kern="0" spc="1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similar AOV</a:t>
            </a:r>
            <a:r>
              <a:rPr sz="1800" kern="0" spc="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female</a:t>
            </a:r>
            <a:r>
              <a:rPr sz="1800" kern="0" spc="5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customers</a:t>
            </a:r>
            <a:endParaRPr sz="1800" dirty="0">
              <a:latin typeface="Arial"/>
              <a:ea typeface="Arial"/>
              <a:cs typeface="Arial"/>
            </a:endParaRPr>
          </a:p>
          <a:p>
            <a:pPr marL="190500" indent="-177800" algn="l" rtl="0" eaLnBrk="0">
              <a:lnSpc>
                <a:spcPct val="112000"/>
              </a:lnSpc>
              <a:spcBef>
                <a:spcPts val="32"/>
              </a:spcBef>
              <a:tabLst/>
            </a:pP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·Adults(30-44)and   Middle-Aged(45-59)are</a:t>
            </a:r>
            <a:r>
              <a:rPr sz="1800" kern="0" spc="2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strongest   revenue</a:t>
            </a: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contributors</a:t>
            </a:r>
            <a:endParaRPr sz="18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453"/>
              </a:lnSpc>
              <a:tabLst/>
            </a:pP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·Revenue</a:t>
            </a:r>
            <a:r>
              <a:rPr sz="1800" kern="0" spc="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disparities</a:t>
            </a:r>
            <a:r>
              <a:rPr sz="1800" kern="0" spc="2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driven</a:t>
            </a:r>
            <a:r>
              <a:rPr sz="1800" kern="0" spc="2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by</a:t>
            </a:r>
            <a:r>
              <a:rPr sz="1800" kern="0" spc="1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transaction</a:t>
            </a:r>
            <a:r>
              <a:rPr sz="1800" kern="0" spc="1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volume,not</a:t>
            </a:r>
            <a:r>
              <a:rPr sz="1800" kern="0" spc="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spending</a:t>
            </a:r>
            <a:r>
              <a:rPr sz="1800" kern="0" spc="2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8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ower</a:t>
            </a:r>
            <a:endParaRPr sz="18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453"/>
              </a:lnSpc>
              <a:spcBef>
                <a:spcPts val="347"/>
              </a:spcBef>
              <a:tabLst/>
            </a:pPr>
            <a:r>
              <a:rPr sz="18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·Opportunity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:Increase</a:t>
            </a:r>
            <a:r>
              <a:rPr sz="1800" kern="0" spc="3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female</a:t>
            </a:r>
            <a:r>
              <a:rPr sz="1800" kern="0" spc="3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</a:t>
            </a:r>
            <a:r>
              <a:rPr sz="1800" kern="0" spc="3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acquisition</a:t>
            </a:r>
            <a:r>
              <a:rPr sz="1800" kern="0" spc="3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for</a:t>
            </a:r>
            <a:r>
              <a:rPr sz="1800" kern="0" spc="3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revenue</a:t>
            </a:r>
            <a:r>
              <a:rPr sz="1800" kern="0" spc="3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growth</a:t>
            </a:r>
            <a:endParaRPr sz="1800" dirty="0">
              <a:latin typeface="Arial"/>
              <a:ea typeface="Arial"/>
              <a:cs typeface="Arial"/>
            </a:endParaRPr>
          </a:p>
        </p:txBody>
      </p:sp>
      <p:grpSp>
        <p:nvGrpSpPr>
          <p:cNvPr id="2" name="group 2"/>
          <p:cNvGrpSpPr/>
          <p:nvPr/>
        </p:nvGrpSpPr>
        <p:grpSpPr>
          <a:xfrm rot="21600000">
            <a:off x="736640" y="1822432"/>
            <a:ext cx="8629620" cy="539757"/>
            <a:chOff x="0" y="0"/>
            <a:chExt cx="8629620" cy="539757"/>
          </a:xfrm>
        </p:grpSpPr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8629620" cy="539757"/>
            </a:xfrm>
            <a:prstGeom prst="rect">
              <a:avLst/>
            </a:prstGeom>
          </p:spPr>
        </p:pic>
        <p:sp>
          <p:nvSpPr>
            <p:cNvPr id="46" name="textbox 46"/>
            <p:cNvSpPr/>
            <p:nvPr/>
          </p:nvSpPr>
          <p:spPr>
            <a:xfrm>
              <a:off x="-12700" y="-12700"/>
              <a:ext cx="8655050" cy="56578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8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6020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4323715" algn="l" rtl="0" eaLnBrk="0">
                <a:lnSpc>
                  <a:spcPts val="2180"/>
                </a:lnSpc>
                <a:tabLst/>
              </a:pPr>
              <a:r>
                <a:rPr sz="1600" kern="0" spc="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Male:67.7%($157,890 from 2,652 tran</a:t>
              </a:r>
              <a:r>
                <a:rPr sz="1600" kern="0" spc="-1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sactions)</a:t>
              </a:r>
              <a:endParaRPr sz="1600" dirty="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 rot="21600000">
            <a:off x="8667780" y="4057665"/>
            <a:ext cx="2387558" cy="1835121"/>
            <a:chOff x="0" y="0"/>
            <a:chExt cx="2387558" cy="1835121"/>
          </a:xfrm>
        </p:grpSpPr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698479" y="0"/>
              <a:ext cx="1689079" cy="1835121"/>
            </a:xfrm>
            <a:prstGeom prst="rect">
              <a:avLst/>
            </a:prstGeom>
          </p:spPr>
        </p:pic>
        <p:sp>
          <p:nvSpPr>
            <p:cNvPr id="50" name="textbox 50"/>
            <p:cNvSpPr/>
            <p:nvPr/>
          </p:nvSpPr>
          <p:spPr>
            <a:xfrm>
              <a:off x="-12700" y="47617"/>
              <a:ext cx="2366010" cy="166433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8716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932814" algn="l" rtl="0" eaLnBrk="0">
                <a:lnSpc>
                  <a:spcPct val="81000"/>
                </a:lnSpc>
                <a:tabLst/>
              </a:pPr>
              <a:r>
                <a:rPr sz="1100" kern="0" spc="-3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Senior</a:t>
              </a:r>
              <a:endParaRPr sz="1100" dirty="0">
                <a:latin typeface="Arial"/>
                <a:ea typeface="Arial"/>
                <a:cs typeface="Arial"/>
              </a:endParaRPr>
            </a:p>
            <a:p>
              <a:pPr marL="100964" algn="l" rtl="0" eaLnBrk="0">
                <a:lnSpc>
                  <a:spcPts val="1499"/>
                </a:lnSpc>
                <a:spcBef>
                  <a:spcPts val="979"/>
                </a:spcBef>
                <a:tabLst/>
              </a:pPr>
              <a:r>
                <a:rPr sz="1100" kern="0" spc="-3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Young Adult   </a:t>
              </a:r>
              <a:r>
                <a:rPr sz="1100" kern="0" spc="-4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      9.7%</a:t>
              </a:r>
              <a:endParaRPr sz="1100" dirty="0">
                <a:latin typeface="Arial"/>
                <a:ea typeface="Arial"/>
                <a:cs typeface="Arial"/>
              </a:endParaRPr>
            </a:p>
            <a:p>
              <a:pPr marL="882014" algn="l" rtl="0" eaLnBrk="0">
                <a:lnSpc>
                  <a:spcPts val="1499"/>
                </a:lnSpc>
                <a:spcBef>
                  <a:spcPts val="301"/>
                </a:spcBef>
                <a:tabLst/>
              </a:pPr>
              <a:r>
                <a:rPr sz="1100" kern="0" spc="-3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11.3%</a:t>
              </a:r>
              <a:endParaRPr sz="11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5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r" rtl="0" eaLnBrk="0">
                <a:lnSpc>
                  <a:spcPts val="1499"/>
                </a:lnSpc>
                <a:spcBef>
                  <a:spcPts val="339"/>
                </a:spcBef>
                <a:tabLst/>
              </a:pPr>
              <a:r>
                <a:rPr sz="1100" kern="0" spc="-2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67.7%</a:t>
              </a:r>
              <a:endParaRPr sz="1100" dirty="0">
                <a:latin typeface="Arial"/>
                <a:ea typeface="Arial"/>
                <a:cs typeface="Arial"/>
              </a:endParaRPr>
            </a:p>
            <a:p>
              <a:pPr marL="12700" algn="l" rtl="0" eaLnBrk="0">
                <a:lnSpc>
                  <a:spcPts val="2209"/>
                </a:lnSpc>
                <a:spcBef>
                  <a:spcPts val="200"/>
                </a:spcBef>
                <a:tabLst/>
              </a:pPr>
              <a:r>
                <a:rPr sz="1600" kern="0" spc="0" baseline="-100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Middle-Aged</a:t>
              </a:r>
              <a:r>
                <a:rPr sz="1000" kern="0" spc="18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600" kern="0" spc="0" baseline="51671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25.5%</a:t>
              </a:r>
              <a:endParaRPr sz="1600" baseline="51671" dirty="0">
                <a:latin typeface="Arial"/>
                <a:ea typeface="Arial"/>
                <a:cs typeface="Arial"/>
              </a:endParaRPr>
            </a:p>
            <a:p>
              <a:pPr marL="164464" algn="l" rtl="0" eaLnBrk="0">
                <a:lnSpc>
                  <a:spcPts val="1487"/>
                </a:lnSpc>
                <a:tabLst/>
              </a:pPr>
              <a:r>
                <a:rPr sz="1100" kern="0" spc="-3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(45-59)</a:t>
              </a:r>
              <a:endParaRPr sz="1100" dirty="0">
                <a:latin typeface="Arial"/>
                <a:ea typeface="Arial"/>
                <a:cs typeface="Arial"/>
              </a:endParaRPr>
            </a:p>
          </p:txBody>
        </p:sp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867961" y="1549416"/>
            <a:ext cx="1676400" cy="1676372"/>
          </a:xfrm>
          <a:prstGeom prst="rect">
            <a:avLst/>
          </a:prstGeom>
        </p:spPr>
      </p:pic>
      <p:sp>
        <p:nvSpPr>
          <p:cNvPr id="54" name="textbox 54"/>
          <p:cNvSpPr/>
          <p:nvPr/>
        </p:nvSpPr>
        <p:spPr>
          <a:xfrm>
            <a:off x="3009940" y="391638"/>
            <a:ext cx="6155054" cy="473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720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2000"/>
              </a:lnSpc>
              <a:tabLst/>
            </a:pPr>
            <a:r>
              <a:rPr sz="3600" b="1" kern="0" spc="-140" dirty="0">
                <a:solidFill>
                  <a:srgbClr val="10E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Revenue</a:t>
            </a:r>
            <a:r>
              <a:rPr sz="3600" b="1" kern="0" spc="170" dirty="0">
                <a:solidFill>
                  <a:srgbClr val="10E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600" b="1" kern="0" spc="-140" dirty="0">
                <a:solidFill>
                  <a:srgbClr val="10E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Distribution Analysi</a:t>
            </a:r>
            <a:r>
              <a:rPr sz="3600" b="1" kern="0" spc="-150" dirty="0">
                <a:solidFill>
                  <a:srgbClr val="10E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sz="3600" dirty="0">
              <a:latin typeface="Arial"/>
              <a:ea typeface="Arial"/>
              <a:cs typeface="Arial"/>
            </a:endParaRPr>
          </a:p>
        </p:txBody>
      </p:sp>
      <p:sp>
        <p:nvSpPr>
          <p:cNvPr id="56" name="textbox 56"/>
          <p:cNvSpPr/>
          <p:nvPr/>
        </p:nvSpPr>
        <p:spPr>
          <a:xfrm>
            <a:off x="4826060" y="2727638"/>
            <a:ext cx="4359909" cy="3162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289"/>
              </a:lnSpc>
              <a:tabLst/>
            </a:pPr>
            <a:r>
              <a:rPr sz="1600" b="1" kern="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Female:32.3%(S75</a:t>
            </a:r>
            <a:r>
              <a:rPr sz="1600" b="1" kern="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,191 from</a:t>
            </a:r>
            <a:r>
              <a:rPr sz="1600" b="1" kern="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b="1" kern="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1,248 transactions)</a:t>
            </a:r>
            <a:endParaRPr sz="1600" dirty="0">
              <a:latin typeface="Arial"/>
              <a:ea typeface="Arial"/>
              <a:cs typeface="Arial"/>
            </a:endParaRPr>
          </a:p>
        </p:txBody>
      </p:sp>
      <p:sp>
        <p:nvSpPr>
          <p:cNvPr id="58" name="textbox 58"/>
          <p:cNvSpPr/>
          <p:nvPr/>
        </p:nvSpPr>
        <p:spPr>
          <a:xfrm>
            <a:off x="4406900" y="6547237"/>
            <a:ext cx="3373120" cy="2679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1908"/>
              </a:lnSpc>
              <a:tabLst/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</a:t>
            </a:r>
            <a:r>
              <a:rPr sz="1400" kern="0" spc="3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Behavior</a:t>
            </a:r>
            <a:r>
              <a:rPr sz="1400" kern="0" spc="2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Analysis</a:t>
            </a:r>
            <a:r>
              <a:rPr sz="1400" kern="0" spc="3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Report|2025</a:t>
            </a:r>
            <a:endParaRPr sz="1400" dirty="0">
              <a:latin typeface="Arial"/>
              <a:ea typeface="Arial"/>
              <a:cs typeface="Arial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704799" y="1228338"/>
            <a:ext cx="2578735" cy="3175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61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3000"/>
              </a:lnSpc>
              <a:tabLst/>
            </a:pPr>
            <a:r>
              <a:rPr sz="2300" b="1" kern="0" spc="-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Revenue b</a:t>
            </a:r>
            <a:r>
              <a:rPr sz="2300" b="1" kern="0" spc="-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2300" b="1" kern="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b="1" kern="0" spc="-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Gende</a:t>
            </a:r>
            <a:r>
              <a:rPr sz="2300" b="1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endParaRPr sz="2300" dirty="0">
              <a:latin typeface="Arial"/>
              <a:ea typeface="Arial"/>
              <a:cs typeface="Arial"/>
            </a:endParaRPr>
          </a:p>
        </p:txBody>
      </p:sp>
      <p:sp>
        <p:nvSpPr>
          <p:cNvPr id="62" name="textbox 62"/>
          <p:cNvSpPr/>
          <p:nvPr/>
        </p:nvSpPr>
        <p:spPr>
          <a:xfrm>
            <a:off x="9105940" y="3768418"/>
            <a:ext cx="2096135" cy="1993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89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1000"/>
              </a:lnSpc>
              <a:tabLst/>
            </a:pPr>
            <a:r>
              <a:rPr sz="1400" b="1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Revenue  by</a:t>
            </a:r>
            <a:r>
              <a:rPr sz="1400" b="1" kern="0" spc="3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Ag</a:t>
            </a:r>
            <a:r>
              <a:rPr sz="1400" b="1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  Group</a:t>
            </a:r>
            <a:endParaRPr sz="1400" dirty="0">
              <a:latin typeface="Arial"/>
              <a:ea typeface="Arial"/>
              <a:cs typeface="Arial"/>
            </a:endParaRPr>
          </a:p>
        </p:txBody>
      </p:sp>
      <p:sp>
        <p:nvSpPr>
          <p:cNvPr id="64" name="textbox 64"/>
          <p:cNvSpPr/>
          <p:nvPr/>
        </p:nvSpPr>
        <p:spPr>
          <a:xfrm>
            <a:off x="11087139" y="5091170"/>
            <a:ext cx="443230" cy="3289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54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4765" algn="l" rtl="0" eaLnBrk="0">
              <a:lnSpc>
                <a:spcPct val="67000"/>
              </a:lnSpc>
              <a:tabLst/>
            </a:pPr>
            <a:r>
              <a:rPr sz="11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Adults</a:t>
            </a:r>
            <a:endParaRPr sz="1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1499"/>
              </a:lnSpc>
              <a:tabLst/>
            </a:pPr>
            <a:r>
              <a:rPr sz="1100" kern="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(30-44)</a:t>
            </a:r>
            <a:endParaRPr sz="11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96100"/>
          </a:xfrm>
          <a:prstGeom prst="rect">
            <a:avLst/>
          </a:prstGeom>
        </p:spPr>
      </p:pic>
      <p:graphicFrame>
        <p:nvGraphicFramePr>
          <p:cNvPr id="68" name="table 68"/>
          <p:cNvGraphicFramePr>
            <a:graphicFrameLocks noGrp="1"/>
          </p:cNvGraphicFramePr>
          <p:nvPr/>
        </p:nvGraphicFramePr>
        <p:xfrm>
          <a:off x="2527278" y="1707875"/>
          <a:ext cx="8293100" cy="2628900"/>
        </p:xfrm>
        <a:graphic>
          <a:graphicData uri="http://schemas.openxmlformats.org/drawingml/2006/table">
            <a:tbl>
              <a:tblPr/>
              <a:tblGrid>
                <a:gridCol w="308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0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609">
                <a:tc>
                  <a:txBody>
                    <a:bodyPr/>
                    <a:lstStyle/>
                    <a:p>
                      <a:pPr marL="146050" algn="l" rtl="0" eaLnBrk="0">
                        <a:lnSpc>
                          <a:spcPts val="1986"/>
                        </a:lnSpc>
                        <a:tabLst/>
                      </a:pPr>
                      <a:r>
                        <a:rPr sz="1600" kern="0" spc="-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11%</a:t>
                      </a:r>
                      <a:endParaRPr sz="16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20650" algn="l" rtl="0" eaLnBrk="0">
                        <a:lnSpc>
                          <a:spcPts val="1393"/>
                        </a:lnSpc>
                        <a:tabLst/>
                      </a:pPr>
                      <a:r>
                        <a:rPr sz="1100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New</a:t>
                      </a:r>
                      <a:r>
                        <a:rPr sz="1100" kern="0" spc="2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100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&amp;</a:t>
                      </a:r>
                      <a:endParaRPr sz="11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6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940560" algn="l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1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$60  AOV</a:t>
                      </a:r>
                      <a:endParaRPr sz="11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sz="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822325" algn="l" rtl="0" eaLnBrk="0">
                        <a:lnSpc>
                          <a:spcPct val="86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1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$60  AOV</a:t>
                      </a:r>
                      <a:endParaRPr sz="11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328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80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1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Returning</a:t>
                      </a:r>
                      <a:endParaRPr sz="1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780415" algn="l" rtl="0" eaLnBrk="0">
                        <a:lnSpc>
                          <a:spcPct val="82000"/>
                        </a:lnSpc>
                        <a:spcBef>
                          <a:spcPts val="489"/>
                        </a:spcBef>
                        <a:tabLst/>
                      </a:pPr>
                      <a:r>
                        <a:rPr sz="1600" b="1" kern="0" spc="-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89%</a:t>
                      </a:r>
                      <a:endParaRPr sz="16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25450" algn="l" rtl="0" eaLnBrk="0">
                        <a:lnSpc>
                          <a:spcPct val="75000"/>
                        </a:lnSpc>
                        <a:spcBef>
                          <a:spcPts val="220"/>
                        </a:spcBef>
                        <a:tabLst/>
                      </a:pPr>
                      <a:r>
                        <a:rPr sz="11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Loyal  Customers</a:t>
                      </a:r>
                      <a:endParaRPr sz="11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0" name="textbox 70"/>
          <p:cNvSpPr/>
          <p:nvPr/>
        </p:nvSpPr>
        <p:spPr>
          <a:xfrm>
            <a:off x="984239" y="384058"/>
            <a:ext cx="9742169" cy="10388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30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00150" algn="l" rtl="0" eaLnBrk="0">
              <a:lnSpc>
                <a:spcPct val="83000"/>
              </a:lnSpc>
              <a:tabLst/>
            </a:pPr>
            <a:r>
              <a:rPr sz="3300" b="1" kern="0" spc="-80" dirty="0">
                <a:solidFill>
                  <a:srgbClr val="10E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 Loyalt</a:t>
            </a:r>
            <a:r>
              <a:rPr sz="3300" b="1" kern="0" spc="-90" dirty="0">
                <a:solidFill>
                  <a:srgbClr val="10E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y &amp;Subscription Insights</a:t>
            </a:r>
            <a:endParaRPr sz="33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9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4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4000"/>
              </a:lnSpc>
              <a:spcBef>
                <a:spcPts val="5"/>
              </a:spcBef>
              <a:tabLst/>
            </a:pPr>
            <a:r>
              <a:rPr sz="1800" b="1" kern="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Revenue Contribution by Customer Loyalty</a:t>
            </a:r>
            <a:r>
              <a:rPr sz="1800" b="1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</a:t>
            </a:r>
            <a:r>
              <a:rPr sz="1800" b="1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</a:t>
            </a:r>
            <a:r>
              <a:rPr sz="1800" b="1" kern="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Subscript</a:t>
            </a:r>
            <a:r>
              <a:rPr sz="1800" b="1" kern="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ion</a:t>
            </a:r>
            <a:r>
              <a:rPr sz="1800" b="1" kern="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Impact</a:t>
            </a:r>
            <a:r>
              <a:rPr sz="1800" b="1" kern="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-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 Spending</a:t>
            </a:r>
            <a:endParaRPr sz="1800" dirty="0">
              <a:latin typeface="Arial"/>
              <a:ea typeface="Arial"/>
              <a:cs typeface="Arial"/>
            </a:endParaRPr>
          </a:p>
        </p:txBody>
      </p:sp>
      <p:sp>
        <p:nvSpPr>
          <p:cNvPr id="72" name="textbox 72"/>
          <p:cNvSpPr/>
          <p:nvPr/>
        </p:nvSpPr>
        <p:spPr>
          <a:xfrm>
            <a:off x="1308059" y="5954193"/>
            <a:ext cx="9582784" cy="9010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83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1000"/>
              </a:lnSpc>
              <a:tabLst/>
            </a:pPr>
            <a:r>
              <a:rPr sz="16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St</a:t>
            </a:r>
            <a:r>
              <a:rPr sz="16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rategic</a:t>
            </a:r>
            <a:r>
              <a:rPr sz="1600" b="1" kern="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opportunity:Redesign</a:t>
            </a:r>
            <a:r>
              <a:rPr sz="1600" b="1" kern="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subscription value</a:t>
            </a:r>
            <a:r>
              <a:rPr sz="1600" b="1" kern="0" spc="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propositi</a:t>
            </a:r>
            <a:r>
              <a:rPr sz="1600" b="1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600" b="1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b="1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1600" b="1" kern="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b="1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drive</a:t>
            </a:r>
            <a:r>
              <a:rPr sz="1600" b="1" kern="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b="1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higher</a:t>
            </a:r>
            <a:r>
              <a:rPr sz="1600" b="1" kern="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b="1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 spending</a:t>
            </a:r>
            <a:endParaRPr sz="16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4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4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40000"/>
              </a:lnSpc>
              <a:tabLst/>
            </a:pPr>
            <a:endParaRPr sz="200" dirty="0">
              <a:latin typeface="Arial"/>
              <a:ea typeface="Arial"/>
              <a:cs typeface="Arial"/>
            </a:endParaRPr>
          </a:p>
          <a:p>
            <a:pPr marL="3352800" algn="l" rtl="0" eaLnBrk="0">
              <a:lnSpc>
                <a:spcPts val="1499"/>
              </a:lnSpc>
              <a:spcBef>
                <a:spcPts val="2"/>
              </a:spcBef>
              <a:tabLst/>
            </a:pPr>
            <a:r>
              <a:rPr sz="11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</a:t>
            </a:r>
            <a:r>
              <a:rPr sz="1100" kern="0" spc="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1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Behavior</a:t>
            </a:r>
            <a:r>
              <a:rPr sz="1100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1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Analysis   Report   |2025</a:t>
            </a:r>
            <a:endParaRPr sz="1100" dirty="0">
              <a:latin typeface="Arial"/>
              <a:ea typeface="Arial"/>
              <a:cs typeface="Arial"/>
            </a:endParaRPr>
          </a:p>
        </p:txBody>
      </p:sp>
      <p:sp>
        <p:nvSpPr>
          <p:cNvPr id="74" name="textbox 74"/>
          <p:cNvSpPr/>
          <p:nvPr/>
        </p:nvSpPr>
        <p:spPr>
          <a:xfrm>
            <a:off x="647740" y="4712047"/>
            <a:ext cx="5118100" cy="7886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708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246629" indent="-2234564" algn="l" rtl="0" eaLnBrk="0">
              <a:lnSpc>
                <a:spcPct val="113000"/>
              </a:lnSpc>
              <a:tabLst/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Loyal</a:t>
            </a:r>
            <a:r>
              <a:rPr sz="1400" kern="0" spc="3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mers(&gt;5</a:t>
            </a:r>
            <a:r>
              <a:rPr sz="1400" kern="0" spc="3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previous</a:t>
            </a:r>
            <a:r>
              <a:rPr sz="1400" kern="0" spc="3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purchases)contribute</a:t>
            </a:r>
            <a:r>
              <a:rPr sz="1400" kern="0" spc="3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89%of</a:t>
            </a:r>
            <a:r>
              <a:rPr sz="1400" kern="0" spc="2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total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revenue</a:t>
            </a:r>
            <a:endParaRPr sz="1400" dirty="0">
              <a:latin typeface="Arial"/>
              <a:ea typeface="Arial"/>
              <a:cs typeface="Arial"/>
            </a:endParaRPr>
          </a:p>
          <a:p>
            <a:pPr marL="100964" algn="l" rtl="0" eaLnBrk="0">
              <a:lnSpc>
                <a:spcPts val="1908"/>
              </a:lnSpc>
              <a:spcBef>
                <a:spcPts val="383"/>
              </a:spcBef>
              <a:tabLst/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New</a:t>
            </a:r>
            <a:r>
              <a:rPr sz="1400" kern="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400" kern="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returning</a:t>
            </a:r>
            <a:r>
              <a:rPr sz="1400" kern="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customers</a:t>
            </a:r>
            <a:r>
              <a:rPr sz="1400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account for only</a:t>
            </a:r>
            <a:r>
              <a:rPr sz="1400" kern="0" spc="2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11%of</a:t>
            </a:r>
            <a:r>
              <a:rPr sz="1400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revenue</a:t>
            </a:r>
            <a:endParaRPr sz="1400" dirty="0">
              <a:latin typeface="Arial"/>
              <a:ea typeface="Arial"/>
              <a:cs typeface="Arial"/>
            </a:endParaRPr>
          </a:p>
        </p:txBody>
      </p:sp>
      <p:sp>
        <p:nvSpPr>
          <p:cNvPr id="76" name="textbox 76"/>
          <p:cNvSpPr/>
          <p:nvPr/>
        </p:nvSpPr>
        <p:spPr>
          <a:xfrm>
            <a:off x="6565859" y="4718391"/>
            <a:ext cx="4864100" cy="7759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57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612900" indent="-1600200" algn="l" rtl="0" eaLnBrk="0">
              <a:lnSpc>
                <a:spcPct val="101000"/>
              </a:lnSpc>
              <a:tabLst/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Current</a:t>
            </a:r>
            <a:r>
              <a:rPr sz="1400" kern="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subscription</a:t>
            </a:r>
            <a:r>
              <a:rPr sz="1400" kern="0" spc="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program</a:t>
            </a:r>
            <a:r>
              <a:rPr sz="1400" kern="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shows</a:t>
            </a:r>
            <a:r>
              <a:rPr sz="1400" kern="0" spc="1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no</a:t>
            </a:r>
            <a:r>
              <a:rPr sz="1400" kern="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significant</a:t>
            </a:r>
            <a:r>
              <a:rPr sz="1400" kern="0" spc="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mpact</a:t>
            </a:r>
            <a:r>
              <a:rPr sz="1400" kern="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Average Order Value</a:t>
            </a:r>
            <a:endParaRPr sz="14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500" dirty="0">
              <a:latin typeface="Arial"/>
              <a:ea typeface="Arial"/>
              <a:cs typeface="Arial"/>
            </a:endParaRPr>
          </a:p>
          <a:p>
            <a:pPr marL="57150" algn="l" rtl="0" eaLnBrk="0">
              <a:lnSpc>
                <a:spcPts val="1908"/>
              </a:lnSpc>
              <a:spcBef>
                <a:spcPts val="6"/>
              </a:spcBef>
              <a:tabLst/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Subscribed</a:t>
            </a:r>
            <a:r>
              <a:rPr sz="1400" kern="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customers</a:t>
            </a:r>
            <a:r>
              <a:rPr sz="1400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do</a:t>
            </a:r>
            <a:r>
              <a:rPr sz="1400" kern="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not</a:t>
            </a:r>
            <a:r>
              <a:rPr sz="1400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exhibit</a:t>
            </a:r>
            <a:r>
              <a:rPr sz="1400" kern="0" spc="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higher spending</a:t>
            </a:r>
            <a:r>
              <a:rPr sz="1400" kern="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habits</a:t>
            </a:r>
            <a:endParaRPr sz="1400" dirty="0">
              <a:latin typeface="Arial"/>
              <a:ea typeface="Arial"/>
              <a:cs typeface="Arial"/>
            </a:endParaRPr>
          </a:p>
        </p:txBody>
      </p:sp>
      <p:pic>
        <p:nvPicPr>
          <p:cNvPr id="78" name="picture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194499" y="1936769"/>
            <a:ext cx="1333561" cy="2343156"/>
          </a:xfrm>
          <a:prstGeom prst="rect">
            <a:avLst/>
          </a:prstGeom>
        </p:spPr>
      </p:pic>
      <p:sp>
        <p:nvSpPr>
          <p:cNvPr id="80" name="rect 80"/>
          <p:cNvSpPr/>
          <p:nvPr/>
        </p:nvSpPr>
        <p:spPr>
          <a:xfrm>
            <a:off x="9512319" y="1943113"/>
            <a:ext cx="1308079" cy="2343157"/>
          </a:xfrm>
          <a:prstGeom prst="rect">
            <a:avLst/>
          </a:prstGeom>
          <a:solidFill>
            <a:srgbClr val="E68B4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2" name="textbox 82"/>
          <p:cNvSpPr/>
          <p:nvPr/>
        </p:nvSpPr>
        <p:spPr>
          <a:xfrm>
            <a:off x="7067559" y="4429123"/>
            <a:ext cx="4012565" cy="1625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71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1000"/>
              </a:lnSpc>
              <a:tabLst/>
            </a:pPr>
            <a:r>
              <a:rPr sz="11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Subscribed</a:t>
            </a:r>
            <a:r>
              <a:rPr sz="1100" kern="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1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Customers               No</a:t>
            </a:r>
            <a:r>
              <a:rPr sz="11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n-Subscribed     Customers</a:t>
            </a:r>
            <a:endParaRPr sz="11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96100"/>
          </a:xfrm>
          <a:prstGeom prst="rect">
            <a:avLst/>
          </a:prstGeom>
        </p:spPr>
      </p:pic>
      <p:sp>
        <p:nvSpPr>
          <p:cNvPr id="86" name="textbox 86"/>
          <p:cNvSpPr/>
          <p:nvPr/>
        </p:nvSpPr>
        <p:spPr>
          <a:xfrm>
            <a:off x="6470639" y="1573849"/>
            <a:ext cx="4878070" cy="44196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87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4000"/>
              </a:lnSpc>
              <a:tabLst/>
            </a:pPr>
            <a:r>
              <a:rPr sz="2400" b="1" kern="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Top-Rated</a:t>
            </a:r>
            <a:r>
              <a:rPr sz="2400" b="1" kern="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Products</a:t>
            </a:r>
            <a:endParaRPr sz="24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726"/>
              </a:lnSpc>
              <a:spcBef>
                <a:spcPts val="609"/>
              </a:spcBef>
              <a:tabLst/>
            </a:pP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Gloves</a:t>
            </a:r>
            <a:r>
              <a:rPr sz="2000" kern="0" spc="4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20pt</a:t>
            </a:r>
            <a:endParaRPr sz="2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3407"/>
              </a:lnSpc>
              <a:spcBef>
                <a:spcPts val="1323"/>
              </a:spcBef>
              <a:tabLst/>
            </a:pPr>
            <a:r>
              <a:rPr sz="2000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Sandals</a:t>
            </a:r>
            <a:r>
              <a:rPr sz="2000" kern="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20pt                                        </a:t>
            </a:r>
            <a:r>
              <a:rPr sz="2000" kern="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500" b="1" kern="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4.</a:t>
            </a:r>
            <a:r>
              <a:rPr sz="2500" kern="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9</a:t>
            </a:r>
            <a:endParaRPr sz="25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ts val="3407"/>
              </a:lnSpc>
              <a:spcBef>
                <a:spcPts val="1042"/>
              </a:spcBef>
              <a:tabLst/>
            </a:pPr>
            <a:r>
              <a:rPr sz="2000" b="1" kern="0" spc="-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Boots 20pt</a:t>
            </a:r>
            <a:r>
              <a:rPr sz="2000" b="1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                         </a:t>
            </a:r>
            <a:r>
              <a:rPr sz="2500" kern="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4.8</a:t>
            </a:r>
            <a:endParaRPr sz="25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74000"/>
              </a:lnSpc>
              <a:spcBef>
                <a:spcPts val="1853"/>
              </a:spcBef>
              <a:tabLst/>
            </a:pPr>
            <a:r>
              <a:rPr sz="2000" b="1" kern="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Hats</a:t>
            </a:r>
            <a:r>
              <a:rPr sz="2000" b="1" kern="0" spc="4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20pt</a:t>
            </a:r>
            <a:r>
              <a:rPr sz="2000" b="1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          </a:t>
            </a:r>
            <a:r>
              <a:rPr sz="20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</a:t>
            </a:r>
            <a:r>
              <a:rPr sz="2500" b="1" kern="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4.7</a:t>
            </a:r>
            <a:endParaRPr sz="25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ts val="3407"/>
              </a:lnSpc>
              <a:spcBef>
                <a:spcPts val="1320"/>
              </a:spcBef>
              <a:tabLst/>
            </a:pPr>
            <a:r>
              <a:rPr sz="2000" b="1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Skirts 20pt    </a:t>
            </a:r>
            <a:r>
              <a:rPr sz="2000" b="1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                      </a:t>
            </a:r>
            <a:r>
              <a:rPr sz="25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4.6</a:t>
            </a:r>
            <a:endParaRPr sz="25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00964" algn="l" rtl="0" eaLnBrk="0">
              <a:lnSpc>
                <a:spcPct val="107000"/>
              </a:lnSpc>
              <a:spcBef>
                <a:spcPts val="487"/>
              </a:spcBef>
              <a:tabLst/>
            </a:pPr>
            <a:r>
              <a:rPr sz="16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These highly-rated products are</a:t>
            </a:r>
            <a:r>
              <a:rPr sz="1600" kern="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ideal</a:t>
            </a:r>
            <a:r>
              <a:rPr sz="1600" kern="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candidat</a:t>
            </a:r>
            <a:r>
              <a:rPr sz="16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es for</a:t>
            </a:r>
            <a:r>
              <a:rPr sz="16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600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strategic</a:t>
            </a:r>
            <a:r>
              <a:rPr sz="1600" kern="0" spc="2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promotion,home</a:t>
            </a:r>
            <a:r>
              <a:rPr sz="16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page</a:t>
            </a:r>
            <a:r>
              <a:rPr sz="1600" kern="0" spc="2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placement,and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00964" algn="l" rtl="0" eaLnBrk="0">
              <a:lnSpc>
                <a:spcPts val="2099"/>
              </a:lnSpc>
              <a:tabLst/>
            </a:pPr>
            <a:r>
              <a:rPr sz="1600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bundling opp</a:t>
            </a:r>
            <a:r>
              <a:rPr sz="16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ortunities</a:t>
            </a:r>
            <a:endParaRPr sz="1600" dirty="0">
              <a:latin typeface="Arial"/>
              <a:ea typeface="Arial"/>
              <a:cs typeface="Arial"/>
            </a:endParaRPr>
          </a:p>
        </p:txBody>
      </p:sp>
      <p:sp>
        <p:nvSpPr>
          <p:cNvPr id="88" name="textbox 88"/>
          <p:cNvSpPr/>
          <p:nvPr/>
        </p:nvSpPr>
        <p:spPr>
          <a:xfrm>
            <a:off x="723940" y="1582410"/>
            <a:ext cx="4759325" cy="45059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58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4000"/>
              </a:lnSpc>
              <a:tabLst/>
            </a:pPr>
            <a:r>
              <a:rPr sz="2400" b="1" kern="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High</a:t>
            </a:r>
            <a:r>
              <a:rPr sz="2400" b="1" kern="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Discount</a:t>
            </a:r>
            <a:r>
              <a:rPr sz="2400" b="1" kern="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Depende</a:t>
            </a:r>
            <a:r>
              <a:rPr sz="2400" b="1" kern="0" spc="-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ncy</a:t>
            </a:r>
            <a:endParaRPr sz="24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387350" algn="l" rtl="0" eaLnBrk="0">
              <a:lnSpc>
                <a:spcPts val="2248"/>
              </a:lnSpc>
              <a:spcBef>
                <a:spcPts val="488"/>
              </a:spcBef>
              <a:tabLst/>
            </a:pPr>
            <a:r>
              <a:rPr sz="1600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50%</a:t>
            </a:r>
            <a:r>
              <a:rPr sz="16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</a:t>
            </a:r>
            <a:r>
              <a:rPr sz="1600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50%</a:t>
            </a:r>
            <a:r>
              <a:rPr sz="16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</a:t>
            </a:r>
            <a:r>
              <a:rPr sz="1600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50%</a:t>
            </a:r>
            <a:r>
              <a:rPr sz="16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</a:t>
            </a:r>
            <a:r>
              <a:rPr sz="1600" kern="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50%</a:t>
            </a:r>
            <a:r>
              <a:rPr sz="16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</a:t>
            </a:r>
            <a:r>
              <a:rPr sz="1600" kern="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50%</a:t>
            </a:r>
            <a:endParaRPr sz="16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3000"/>
              </a:lnSpc>
              <a:spcBef>
                <a:spcPts val="490"/>
              </a:spcBef>
              <a:tabLst/>
            </a:pPr>
            <a:r>
              <a:rPr sz="1600" b="1" kern="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Hats</a:t>
            </a:r>
            <a:r>
              <a:rPr sz="1600" b="1" kern="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1600" b="1" kern="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Sneakers     Coats</a:t>
            </a:r>
            <a:r>
              <a:rPr sz="16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1600" b="1" kern="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Sweaters      Pants</a:t>
            </a:r>
            <a:endParaRPr sz="16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300" dirty="0">
              <a:latin typeface="Arial"/>
              <a:ea typeface="Arial"/>
              <a:cs typeface="Arial"/>
            </a:endParaRPr>
          </a:p>
          <a:p>
            <a:pPr marL="43815" indent="5714" algn="l" rtl="0" eaLnBrk="0">
              <a:lnSpc>
                <a:spcPct val="116000"/>
              </a:lnSpc>
              <a:tabLst/>
            </a:pPr>
            <a:r>
              <a:rPr sz="16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These</a:t>
            </a:r>
            <a:r>
              <a:rPr sz="16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products</a:t>
            </a:r>
            <a:r>
              <a:rPr sz="16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show</a:t>
            </a:r>
            <a:r>
              <a:rPr sz="16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nearly</a:t>
            </a:r>
            <a:r>
              <a:rPr sz="1600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50%</a:t>
            </a:r>
            <a:r>
              <a:rPr sz="16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dependency</a:t>
            </a:r>
            <a:r>
              <a:rPr sz="1600" kern="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      </a:t>
            </a:r>
            <a:r>
              <a:rPr sz="1600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discounts,indicating</a:t>
            </a:r>
            <a:r>
              <a:rPr sz="1600" kern="0" spc="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</a:t>
            </a:r>
            <a:r>
              <a:rPr sz="16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stomer</a:t>
            </a:r>
            <a:r>
              <a:rPr sz="1600" kern="0" spc="1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price</a:t>
            </a:r>
            <a:r>
              <a:rPr sz="1600" kern="0" spc="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conditioning.</a:t>
            </a:r>
            <a:endParaRPr sz="1600" dirty="0">
              <a:latin typeface="Arial"/>
              <a:ea typeface="Arial"/>
              <a:cs typeface="Arial"/>
            </a:endParaRPr>
          </a:p>
        </p:txBody>
      </p:sp>
      <p:sp>
        <p:nvSpPr>
          <p:cNvPr id="90" name="textbox 90"/>
          <p:cNvSpPr/>
          <p:nvPr/>
        </p:nvSpPr>
        <p:spPr>
          <a:xfrm>
            <a:off x="2571760" y="573191"/>
            <a:ext cx="7065644" cy="5346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1000"/>
              </a:lnSpc>
              <a:spcBef>
                <a:spcPts val="1"/>
              </a:spcBef>
              <a:tabLst/>
            </a:pPr>
            <a:r>
              <a:rPr sz="4100" b="1" kern="0" spc="-170" dirty="0">
                <a:solidFill>
                  <a:srgbClr val="10E0E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Product</a:t>
            </a:r>
            <a:r>
              <a:rPr sz="4100" b="1" kern="0" spc="280" dirty="0">
                <a:solidFill>
                  <a:srgbClr val="10E0E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4100" b="1" kern="0" spc="-170" dirty="0">
                <a:solidFill>
                  <a:srgbClr val="10E0E0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Performance Analysis</a:t>
            </a:r>
            <a:endParaRPr sz="4100" dirty="0">
              <a:latin typeface="Arial"/>
              <a:ea typeface="Arial"/>
              <a:cs typeface="Arial"/>
            </a:endParaRPr>
          </a:p>
        </p:txBody>
      </p:sp>
      <p:sp>
        <p:nvSpPr>
          <p:cNvPr id="92" name="textbox 92"/>
          <p:cNvSpPr/>
          <p:nvPr/>
        </p:nvSpPr>
        <p:spPr>
          <a:xfrm>
            <a:off x="4406900" y="6502757"/>
            <a:ext cx="3366770" cy="2679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1908"/>
              </a:lnSpc>
              <a:tabLst/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</a:t>
            </a:r>
            <a:r>
              <a:rPr sz="1400" kern="0" spc="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Behavior Analysis</a:t>
            </a:r>
            <a:r>
              <a:rPr sz="1400" kern="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Report</a:t>
            </a:r>
            <a:r>
              <a:rPr sz="1400" kern="0" spc="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|202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5</a:t>
            </a:r>
            <a:endParaRPr sz="1400" dirty="0">
              <a:latin typeface="Arial"/>
              <a:ea typeface="Arial"/>
              <a:cs typeface="Arial"/>
            </a:endParaRPr>
          </a:p>
        </p:txBody>
      </p:sp>
      <p:pic>
        <p:nvPicPr>
          <p:cNvPr id="94" name="picture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652259" y="6400822"/>
            <a:ext cx="330159" cy="3810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96100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08060" y="1936770"/>
            <a:ext cx="4825959" cy="1797054"/>
          </a:xfrm>
          <a:prstGeom prst="rect">
            <a:avLst/>
          </a:prstGeom>
        </p:spPr>
      </p:pic>
      <p:sp>
        <p:nvSpPr>
          <p:cNvPr id="100" name="textbox 100"/>
          <p:cNvSpPr/>
          <p:nvPr/>
        </p:nvSpPr>
        <p:spPr>
          <a:xfrm>
            <a:off x="692119" y="3817791"/>
            <a:ext cx="4928234" cy="16656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96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43000" algn="l" rtl="0" eaLnBrk="0">
              <a:lnSpc>
                <a:spcPct val="82000"/>
              </a:lnSpc>
              <a:tabLst/>
            </a:pP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Purchase</a:t>
            </a:r>
            <a:r>
              <a:rPr sz="1200" kern="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Fr</a:t>
            </a: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equency(Days</a:t>
            </a:r>
            <a:r>
              <a:rPr sz="1200" kern="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Between Orders)</a:t>
            </a:r>
            <a:endParaRPr sz="1200" dirty="0">
              <a:latin typeface="Arial"/>
              <a:ea typeface="Arial"/>
              <a:cs typeface="Arial"/>
            </a:endParaRPr>
          </a:p>
          <a:p>
            <a:pPr marL="163829" indent="-151764" algn="l" rtl="0" eaLnBrk="0">
              <a:lnSpc>
                <a:spcPct val="112000"/>
              </a:lnSpc>
              <a:spcBef>
                <a:spcPts val="1499"/>
              </a:spcBef>
              <a:tabLst/>
            </a:pPr>
            <a:r>
              <a:rPr sz="1500" kern="0" spc="-10" dirty="0">
                <a:solidFill>
                  <a:srgbClr val="50A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· 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Customers with</a:t>
            </a:r>
            <a:r>
              <a:rPr sz="1500" kern="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5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urchase</a:t>
            </a:r>
            <a:r>
              <a:rPr sz="1500" kern="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intervals &lt;30 days generate</a:t>
            </a: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significantly</a:t>
            </a:r>
            <a:r>
              <a:rPr sz="1500" kern="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higher revenue</a:t>
            </a:r>
            <a:endParaRPr sz="1500" dirty="0">
              <a:latin typeface="Arial"/>
              <a:ea typeface="Arial"/>
              <a:cs typeface="Arial"/>
            </a:endParaRPr>
          </a:p>
          <a:p>
            <a:pPr marL="165100" indent="-152400" algn="l" rtl="0" eaLnBrk="0">
              <a:lnSpc>
                <a:spcPct val="117000"/>
              </a:lnSpc>
              <a:spcBef>
                <a:spcPts val="46"/>
              </a:spcBef>
              <a:tabLst/>
            </a:pP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·Strong</a:t>
            </a:r>
            <a:r>
              <a:rPr sz="1500" kern="0" spc="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correlation</a:t>
            </a:r>
            <a:r>
              <a:rPr sz="1500" kern="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between</a:t>
            </a:r>
            <a:r>
              <a:rPr sz="1500" kern="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purchase</a:t>
            </a:r>
            <a:r>
              <a:rPr sz="1500" kern="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5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requency</a:t>
            </a:r>
            <a:r>
              <a:rPr sz="1500" kern="0" spc="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500" kern="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total</a:t>
            </a: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</a:t>
            </a:r>
            <a:r>
              <a:rPr sz="1500" kern="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value</a:t>
            </a:r>
            <a:endParaRPr sz="15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1948"/>
              </a:lnSpc>
              <a:tabLst/>
            </a:pPr>
            <a:r>
              <a:rPr sz="1500" kern="0" spc="-10" dirty="0">
                <a:solidFill>
                  <a:srgbClr val="509080">
                    <a:alpha val="100000"/>
                  </a:srgbClr>
                </a:solidFill>
                <a:latin typeface="Arial"/>
                <a:ea typeface="Arial"/>
                <a:cs typeface="Arial"/>
              </a:rPr>
              <a:t>· 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Behavioral</a:t>
            </a:r>
            <a:r>
              <a:rPr sz="1500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momentum drives consistent</a:t>
            </a:r>
            <a:r>
              <a:rPr sz="1500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revenue</a:t>
            </a:r>
            <a:r>
              <a:rPr sz="15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growth</a:t>
            </a:r>
            <a:endParaRPr sz="1500" dirty="0">
              <a:latin typeface="Arial"/>
              <a:ea typeface="Arial"/>
              <a:cs typeface="Arial"/>
            </a:endParaRPr>
          </a:p>
        </p:txBody>
      </p:sp>
      <p:sp>
        <p:nvSpPr>
          <p:cNvPr id="102" name="textbox 102"/>
          <p:cNvSpPr/>
          <p:nvPr/>
        </p:nvSpPr>
        <p:spPr>
          <a:xfrm>
            <a:off x="6464300" y="4156439"/>
            <a:ext cx="5062220" cy="16300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24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58750" indent="-146050" algn="l" rtl="0" eaLnBrk="0">
              <a:lnSpc>
                <a:spcPct val="112000"/>
              </a:lnSpc>
              <a:tabLst/>
            </a:pPr>
            <a:r>
              <a:rPr sz="1500" kern="0" spc="0" dirty="0">
                <a:solidFill>
                  <a:srgbClr val="E07030">
                    <a:alpha val="100000"/>
                  </a:srgbClr>
                </a:solidFill>
                <a:latin typeface="Arial"/>
                <a:ea typeface="Arial"/>
                <a:cs typeface="Arial"/>
              </a:rPr>
              <a:t>·Highest  </a:t>
            </a:r>
            <a:r>
              <a:rPr sz="1500" kern="0" spc="-10" dirty="0">
                <a:solidFill>
                  <a:srgbClr val="E0703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churn</a:t>
            </a:r>
            <a:r>
              <a:rPr sz="1500" kern="0" spc="100" dirty="0">
                <a:solidFill>
                  <a:srgbClr val="E070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500" kern="0" spc="-10" dirty="0">
                <a:solidFill>
                  <a:srgbClr val="E07030">
                    <a:alpha val="100000"/>
                  </a:srgbClr>
                </a:solidFill>
                <a:latin typeface="Arial"/>
                <a:ea typeface="Arial"/>
                <a:cs typeface="Arial"/>
              </a:rPr>
              <a:t>risk:</a:t>
            </a:r>
            <a:r>
              <a:rPr sz="1500" kern="0" spc="-200" dirty="0">
                <a:solidFill>
                  <a:srgbClr val="E070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Customers with</a:t>
            </a:r>
            <a:r>
              <a:rPr sz="1500" kern="0" spc="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5+previous</a:t>
            </a:r>
            <a:r>
              <a:rPr sz="1500" kern="0" spc="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purchases</a:t>
            </a: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but</a:t>
            </a:r>
            <a:r>
              <a:rPr sz="1500" kern="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45+day</a:t>
            </a:r>
            <a:r>
              <a:rPr sz="1500" kern="0" spc="2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5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urchase</a:t>
            </a:r>
            <a:r>
              <a:rPr sz="1500" kern="0" spc="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gaps</a:t>
            </a:r>
            <a:endParaRPr sz="1500" dirty="0">
              <a:latin typeface="Arial"/>
              <a:ea typeface="Arial"/>
              <a:cs typeface="Arial"/>
            </a:endParaRPr>
          </a:p>
          <a:p>
            <a:pPr marL="158750" indent="-146050" algn="l" rtl="0" eaLnBrk="0">
              <a:lnSpc>
                <a:spcPct val="114000"/>
              </a:lnSpc>
              <a:spcBef>
                <a:spcPts val="58"/>
              </a:spcBef>
              <a:tabLst/>
            </a:pP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·  Discount-dependent customers show</a:t>
            </a:r>
            <a:r>
              <a:rPr sz="1500" kern="0" spc="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reduced long-term</a:t>
            </a: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consistency</a:t>
            </a:r>
            <a:endParaRPr sz="1500" dirty="0">
              <a:latin typeface="Arial"/>
              <a:ea typeface="Arial"/>
              <a:cs typeface="Arial"/>
            </a:endParaRPr>
          </a:p>
          <a:p>
            <a:pPr marL="158750" indent="-146050" algn="l" rtl="0" eaLnBrk="0">
              <a:lnSpc>
                <a:spcPct val="123000"/>
              </a:lnSpc>
              <a:spcBef>
                <a:spcPts val="6"/>
              </a:spcBef>
              <a:tabLst/>
            </a:pPr>
            <a:r>
              <a:rPr sz="1500" kern="0" spc="-10" dirty="0">
                <a:solidFill>
                  <a:srgbClr val="788060">
                    <a:alpha val="100000"/>
                  </a:srgbClr>
                </a:solidFill>
                <a:latin typeface="Arial"/>
                <a:ea typeface="Arial"/>
                <a:cs typeface="Arial"/>
              </a:rPr>
              <a:t>· 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Heavy discount</a:t>
            </a:r>
            <a:r>
              <a:rPr sz="1500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reliance signals</a:t>
            </a:r>
            <a:r>
              <a:rPr sz="1500" kern="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potential value</a:t>
            </a:r>
            <a:r>
              <a:rPr sz="1500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</a:t>
            </a:r>
            <a:r>
              <a:rPr sz="15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ception</a:t>
            </a: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issues</a:t>
            </a:r>
            <a:endParaRPr sz="1500" dirty="0">
              <a:latin typeface="Arial"/>
              <a:ea typeface="Arial"/>
              <a:cs typeface="Arial"/>
            </a:endParaRPr>
          </a:p>
        </p:txBody>
      </p:sp>
      <p:grpSp>
        <p:nvGrpSpPr>
          <p:cNvPr id="6" name="group 6"/>
          <p:cNvGrpSpPr/>
          <p:nvPr/>
        </p:nvGrpSpPr>
        <p:grpSpPr>
          <a:xfrm rot="21600000">
            <a:off x="7194499" y="2000283"/>
            <a:ext cx="3416320" cy="1816087"/>
            <a:chOff x="0" y="0"/>
            <a:chExt cx="3416320" cy="1816087"/>
          </a:xfrm>
        </p:grpSpPr>
        <p:pic>
          <p:nvPicPr>
            <p:cNvPr id="104" name="picture 10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3416320" cy="1816087"/>
            </a:xfrm>
            <a:prstGeom prst="rect">
              <a:avLst/>
            </a:prstGeom>
          </p:spPr>
        </p:pic>
        <p:sp>
          <p:nvSpPr>
            <p:cNvPr id="106" name="textbox 106"/>
            <p:cNvSpPr/>
            <p:nvPr/>
          </p:nvSpPr>
          <p:spPr>
            <a:xfrm>
              <a:off x="-12700" y="-12700"/>
              <a:ext cx="3442334" cy="187642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0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0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0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6790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692150" algn="l" rtl="0" eaLnBrk="0">
                <a:lnSpc>
                  <a:spcPct val="76000"/>
                </a:lnSpc>
                <a:tabLst/>
              </a:pPr>
              <a:r>
                <a:rPr sz="1200" b="1" kern="0" spc="-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High</a:t>
              </a:r>
              <a:r>
                <a:rPr sz="1200" b="1" kern="0" spc="10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200" b="1" kern="0" spc="-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Risk</a:t>
              </a:r>
              <a:endParaRPr sz="1200" dirty="0">
                <a:latin typeface="Arial"/>
                <a:ea typeface="Arial"/>
                <a:cs typeface="Arial"/>
              </a:endParaRPr>
            </a:p>
            <a:p>
              <a:pPr marL="621665" algn="l" rtl="0" eaLnBrk="0">
                <a:lnSpc>
                  <a:spcPts val="1594"/>
                </a:lnSpc>
                <a:tabLst/>
              </a:pPr>
              <a:r>
                <a:rPr sz="1200" kern="0" spc="-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Higher churn</a:t>
              </a:r>
              <a:endParaRPr sz="1200" dirty="0">
                <a:latin typeface="Arial"/>
                <a:ea typeface="Arial"/>
                <a:cs typeface="Arial"/>
              </a:endParaRPr>
            </a:p>
            <a:p>
              <a:pPr marL="2698750" indent="-2006600" algn="l" rtl="0" eaLnBrk="0">
                <a:lnSpc>
                  <a:spcPct val="130000"/>
                </a:lnSpc>
                <a:spcBef>
                  <a:spcPts val="7"/>
                </a:spcBef>
                <a:tabLst/>
              </a:pPr>
              <a:r>
                <a:rPr sz="1800" kern="0" spc="0" baseline="5787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probability</a:t>
              </a:r>
              <a:r>
                <a:rPr sz="1100" kern="0" spc="1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                          </a:t>
              </a:r>
              <a:r>
                <a:rPr sz="1800" b="1" kern="0" spc="0" baseline="-34725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Moderate</a:t>
              </a:r>
              <a:r>
                <a:rPr sz="1100" b="1" kern="0" spc="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     </a:t>
              </a:r>
              <a:r>
                <a:rPr sz="1200" b="1" kern="0" spc="-2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Risk</a:t>
              </a:r>
              <a:endParaRPr sz="1200" dirty="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21600000">
            <a:off x="615939" y="5810239"/>
            <a:ext cx="10960119" cy="482589"/>
            <a:chOff x="0" y="0"/>
            <a:chExt cx="10960119" cy="482589"/>
          </a:xfrm>
        </p:grpSpPr>
        <p:pic>
          <p:nvPicPr>
            <p:cNvPr id="108" name="picture 10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10960119" cy="482589"/>
            </a:xfrm>
            <a:prstGeom prst="rect">
              <a:avLst/>
            </a:prstGeom>
          </p:spPr>
        </p:pic>
        <p:sp>
          <p:nvSpPr>
            <p:cNvPr id="110" name="textbox 110"/>
            <p:cNvSpPr/>
            <p:nvPr/>
          </p:nvSpPr>
          <p:spPr>
            <a:xfrm>
              <a:off x="-12700" y="-12700"/>
              <a:ext cx="10986134" cy="51371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67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253365" algn="l" rtl="0" eaLnBrk="0">
                <a:lnSpc>
                  <a:spcPct val="80000"/>
                </a:lnSpc>
                <a:tabLst/>
              </a:pPr>
              <a:r>
                <a:rPr sz="1500" kern="0" spc="-4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Key</a:t>
              </a:r>
              <a:r>
                <a:rPr sz="1500" kern="0" spc="30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500" kern="0" spc="-4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Fin</a:t>
              </a:r>
              <a:r>
                <a:rPr sz="1500" b="1" kern="0" spc="-4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ding:While discount-driven customers</a:t>
              </a:r>
              <a:r>
                <a:rPr sz="1500" b="1" kern="0" spc="8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500" b="1" kern="0" spc="-4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boost</a:t>
              </a:r>
              <a:r>
                <a:rPr sz="1500" b="1" kern="0" spc="9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500" b="1" kern="0" spc="-4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immediate</a:t>
              </a:r>
              <a:r>
                <a:rPr sz="1500" b="1" kern="0" spc="7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500" b="1" kern="0" spc="-4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revenue,they</a:t>
              </a:r>
              <a:r>
                <a:rPr sz="1500" b="1" kern="0" spc="8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500" b="1" kern="0" spc="-4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present </a:t>
              </a:r>
              <a:r>
                <a:rPr sz="1500" b="1" kern="0" spc="-5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the</a:t>
              </a:r>
              <a:r>
                <a:rPr sz="1500" b="1" kern="0" spc="9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500" b="1" kern="0" spc="-5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highest</a:t>
              </a:r>
              <a:r>
                <a:rPr sz="1500" b="1" kern="0" spc="8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500" b="1" kern="0" spc="-5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long-term</a:t>
              </a:r>
              <a:r>
                <a:rPr sz="1500" b="1" kern="0" spc="8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500" b="1" kern="0" spc="-5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retention</a:t>
              </a:r>
              <a:r>
                <a:rPr sz="1500" b="1" kern="0" spc="8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500" b="1" kern="0" spc="-5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risk</a:t>
              </a:r>
              <a:endParaRPr sz="1500"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12" name="textbox 112"/>
          <p:cNvSpPr/>
          <p:nvPr/>
        </p:nvSpPr>
        <p:spPr>
          <a:xfrm>
            <a:off x="2666979" y="555621"/>
            <a:ext cx="6875144" cy="473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88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2000"/>
              </a:lnSpc>
              <a:tabLst/>
            </a:pPr>
            <a:r>
              <a:rPr sz="3600" b="1" kern="0" spc="-110" dirty="0">
                <a:solidFill>
                  <a:srgbClr val="10E0E0">
                    <a:alpha val="100000"/>
                  </a:srgbClr>
                </a:solidFill>
                <a:latin typeface="Arial"/>
                <a:ea typeface="Arial"/>
                <a:cs typeface="Arial"/>
              </a:rPr>
              <a:t>Behavio</a:t>
            </a:r>
            <a:r>
              <a:rPr sz="3600" b="1" kern="0" spc="-100" dirty="0">
                <a:solidFill>
                  <a:srgbClr val="10E0E0">
                    <a:alpha val="100000"/>
                  </a:srgbClr>
                </a:solidFill>
                <a:latin typeface="Arial"/>
                <a:ea typeface="Arial"/>
                <a:cs typeface="Arial"/>
              </a:rPr>
              <a:t>ral</a:t>
            </a:r>
            <a:r>
              <a:rPr sz="3600" b="1" kern="0" spc="200" dirty="0">
                <a:solidFill>
                  <a:srgbClr val="10E0E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600" b="1" kern="0" spc="-110" dirty="0">
                <a:solidFill>
                  <a:srgbClr val="10E0E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Patterns &amp;Churn</a:t>
            </a:r>
            <a:r>
              <a:rPr sz="3600" b="1" kern="0" spc="200" dirty="0">
                <a:solidFill>
                  <a:srgbClr val="10E0E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600" b="1" kern="0" spc="-110" dirty="0">
                <a:solidFill>
                  <a:srgbClr val="10E0E0">
                    <a:alpha val="100000"/>
                  </a:srgbClr>
                </a:solidFill>
                <a:latin typeface="Arial"/>
                <a:ea typeface="Arial"/>
                <a:cs typeface="Arial"/>
              </a:rPr>
              <a:t>Ris</a:t>
            </a:r>
            <a:r>
              <a:rPr sz="3600" b="1" kern="0" spc="-40" dirty="0">
                <a:solidFill>
                  <a:srgbClr val="10E0E0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endParaRPr sz="3600" dirty="0">
              <a:latin typeface="Arial"/>
              <a:ea typeface="Arial"/>
              <a:cs typeface="Arial"/>
            </a:endParaRPr>
          </a:p>
        </p:txBody>
      </p:sp>
      <p:sp>
        <p:nvSpPr>
          <p:cNvPr id="114" name="textbox 114"/>
          <p:cNvSpPr/>
          <p:nvPr/>
        </p:nvSpPr>
        <p:spPr>
          <a:xfrm>
            <a:off x="692119" y="1535124"/>
            <a:ext cx="3683000" cy="2889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17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2000"/>
              </a:lnSpc>
              <a:tabLst/>
            </a:pPr>
            <a:r>
              <a:rPr sz="2100" b="1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Purchase</a:t>
            </a:r>
            <a:r>
              <a:rPr sz="2100" b="1" kern="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100" b="1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100" b="1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requency Insights</a:t>
            </a:r>
            <a:endParaRPr sz="2100" dirty="0">
              <a:latin typeface="Arial"/>
              <a:ea typeface="Arial"/>
              <a:cs typeface="Arial"/>
            </a:endParaRPr>
          </a:p>
        </p:txBody>
      </p:sp>
      <p:sp>
        <p:nvSpPr>
          <p:cNvPr id="116" name="textbox 116"/>
          <p:cNvSpPr/>
          <p:nvPr/>
        </p:nvSpPr>
        <p:spPr>
          <a:xfrm>
            <a:off x="4648179" y="6623347"/>
            <a:ext cx="2882900" cy="2336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1635"/>
              </a:lnSpc>
              <a:tabLst/>
            </a:pP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</a:t>
            </a:r>
            <a:r>
              <a:rPr sz="1200" kern="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ehavior Analysis</a:t>
            </a:r>
            <a:r>
              <a:rPr sz="1200" kern="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Report</a:t>
            </a:r>
            <a:r>
              <a:rPr sz="1200" kern="0" spc="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|2025</a:t>
            </a:r>
            <a:endParaRPr sz="1200" dirty="0">
              <a:latin typeface="Arial"/>
              <a:ea typeface="Arial"/>
              <a:cs typeface="Arial"/>
            </a:endParaRPr>
          </a:p>
        </p:txBody>
      </p:sp>
      <p:sp>
        <p:nvSpPr>
          <p:cNvPr id="118" name="textbox 118"/>
          <p:cNvSpPr/>
          <p:nvPr/>
        </p:nvSpPr>
        <p:spPr>
          <a:xfrm>
            <a:off x="6464300" y="1535087"/>
            <a:ext cx="2413000" cy="291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85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3000"/>
              </a:lnSpc>
              <a:tabLst/>
            </a:pPr>
            <a:r>
              <a:rPr sz="2100" b="1" kern="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Churn</a:t>
            </a:r>
            <a:r>
              <a:rPr sz="2100" b="1" kern="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100" b="1" kern="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Risk</a:t>
            </a:r>
            <a:r>
              <a:rPr sz="2100" b="1" kern="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100" b="1" kern="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Fac</a:t>
            </a:r>
            <a:r>
              <a:rPr sz="2100" b="1" kern="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tors</a:t>
            </a:r>
            <a:endParaRPr sz="2100" dirty="0">
              <a:latin typeface="Arial"/>
              <a:ea typeface="Arial"/>
              <a:cs typeface="Arial"/>
            </a:endParaRPr>
          </a:p>
        </p:txBody>
      </p:sp>
      <p:sp>
        <p:nvSpPr>
          <p:cNvPr id="120" name="textbox 120"/>
          <p:cNvSpPr/>
          <p:nvPr/>
        </p:nvSpPr>
        <p:spPr>
          <a:xfrm rot="16200000">
            <a:off x="121626" y="2685708"/>
            <a:ext cx="1334769" cy="2794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ts val="1998"/>
              </a:lnSpc>
              <a:tabLst/>
            </a:pPr>
            <a:r>
              <a:rPr sz="1300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Customer </a:t>
            </a:r>
            <a:r>
              <a:rPr sz="1300" kern="0" spc="-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Value(S(</a:t>
            </a:r>
            <a:endParaRPr sz="1300" dirty="0">
              <a:latin typeface="SimSun"/>
              <a:ea typeface="SimSun"/>
              <a:cs typeface="SimSu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96100"/>
          </a:xfrm>
          <a:prstGeom prst="rect">
            <a:avLst/>
          </a:prstGeom>
        </p:spPr>
      </p:pic>
      <p:sp>
        <p:nvSpPr>
          <p:cNvPr id="124" name="textbox 124"/>
          <p:cNvSpPr/>
          <p:nvPr/>
        </p:nvSpPr>
        <p:spPr>
          <a:xfrm>
            <a:off x="6229359" y="1351736"/>
            <a:ext cx="2482850" cy="20675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22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4000"/>
              </a:lnSpc>
              <a:tabLst/>
            </a:pPr>
            <a:r>
              <a:rPr sz="1200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Top-Rated  Produc</a:t>
            </a:r>
            <a:r>
              <a:rPr sz="12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ts</a:t>
            </a:r>
            <a:endParaRPr sz="12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88900" algn="l" rtl="0" eaLnBrk="0">
              <a:lnSpc>
                <a:spcPct val="81000"/>
              </a:lnSpc>
              <a:spcBef>
                <a:spcPts val="332"/>
              </a:spcBef>
              <a:tabLst/>
            </a:pPr>
            <a:r>
              <a:rPr sz="1100" kern="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Gloves</a:t>
            </a:r>
            <a:endParaRPr sz="11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3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1000"/>
              </a:lnSpc>
              <a:spcBef>
                <a:spcPts val="335"/>
              </a:spcBef>
              <a:tabLst/>
            </a:pPr>
            <a:r>
              <a:rPr sz="1100" kern="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Sandals</a:t>
            </a:r>
            <a:endParaRPr sz="11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4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52400" algn="l" rtl="0" eaLnBrk="0">
              <a:lnSpc>
                <a:spcPct val="81000"/>
              </a:lnSpc>
              <a:spcBef>
                <a:spcPts val="342"/>
              </a:spcBef>
              <a:tabLst/>
            </a:pPr>
            <a:r>
              <a:rPr sz="11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Boots</a:t>
            </a:r>
            <a:endParaRPr sz="11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3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4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marL="1034414" algn="l" rtl="0" eaLnBrk="0">
              <a:lnSpc>
                <a:spcPct val="84000"/>
              </a:lnSpc>
              <a:spcBef>
                <a:spcPts val="2"/>
              </a:spcBef>
              <a:tabLst/>
            </a:pPr>
            <a:r>
              <a:rPr sz="12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Churn</a:t>
            </a:r>
            <a:r>
              <a:rPr sz="1200" kern="0" spc="3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Risk</a:t>
            </a:r>
            <a:r>
              <a:rPr sz="1200" kern="0" spc="3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Monitor</a:t>
            </a:r>
            <a:endParaRPr sz="1200" dirty="0">
              <a:latin typeface="Arial"/>
              <a:ea typeface="Arial"/>
              <a:cs typeface="Arial"/>
            </a:endParaRPr>
          </a:p>
        </p:txBody>
      </p:sp>
      <p:sp>
        <p:nvSpPr>
          <p:cNvPr id="126" name="textbox 126"/>
          <p:cNvSpPr/>
          <p:nvPr/>
        </p:nvSpPr>
        <p:spPr>
          <a:xfrm>
            <a:off x="2114580" y="5080012"/>
            <a:ext cx="2552700" cy="1169035"/>
          </a:xfrm>
          <a:prstGeom prst="rect">
            <a:avLst/>
          </a:prstGeom>
          <a:solidFill>
            <a:srgbClr val="0AB396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8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663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462915" algn="l" rtl="0" eaLnBrk="0">
              <a:lnSpc>
                <a:spcPct val="83000"/>
              </a:lnSpc>
              <a:tabLst/>
            </a:pPr>
            <a:r>
              <a:rPr sz="1600" b="1" kern="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Dynamic</a:t>
            </a:r>
            <a:r>
              <a:rPr sz="1600" b="1" kern="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b="1" kern="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Filtering</a:t>
            </a:r>
            <a:endParaRPr sz="16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462915" indent="-279400" algn="l" rtl="0" eaLnBrk="0">
              <a:lnSpc>
                <a:spcPct val="117000"/>
              </a:lnSpc>
              <a:spcBef>
                <a:spcPts val="3"/>
              </a:spcBef>
              <a:tabLst/>
            </a:pPr>
            <a:r>
              <a:rPr sz="11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Slice  data</a:t>
            </a:r>
            <a:r>
              <a:rPr sz="1100" kern="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1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by</a:t>
            </a:r>
            <a:r>
              <a:rPr sz="1100" kern="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1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ge,gender,product</a:t>
            </a:r>
            <a:r>
              <a:rPr sz="11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category</a:t>
            </a:r>
            <a:r>
              <a:rPr sz="11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&amp;</a:t>
            </a:r>
            <a:r>
              <a:rPr sz="11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loyalty</a:t>
            </a:r>
            <a:r>
              <a:rPr sz="11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11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status</a:t>
            </a:r>
            <a:endParaRPr sz="1100" dirty="0">
              <a:latin typeface="Arial"/>
              <a:ea typeface="Arial"/>
              <a:cs typeface="Arial"/>
            </a:endParaRPr>
          </a:p>
        </p:txBody>
      </p:sp>
      <p:grpSp>
        <p:nvGrpSpPr>
          <p:cNvPr id="10" name="group 10"/>
          <p:cNvGrpSpPr/>
          <p:nvPr/>
        </p:nvGrpSpPr>
        <p:grpSpPr>
          <a:xfrm rot="21600000">
            <a:off x="4819618" y="5086356"/>
            <a:ext cx="2552760" cy="1162061"/>
            <a:chOff x="0" y="0"/>
            <a:chExt cx="2552760" cy="1162061"/>
          </a:xfrm>
        </p:grpSpPr>
        <p:pic>
          <p:nvPicPr>
            <p:cNvPr id="128" name="picture 1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2552760" cy="1162061"/>
            </a:xfrm>
            <a:prstGeom prst="rect">
              <a:avLst/>
            </a:prstGeom>
          </p:spPr>
        </p:pic>
        <p:sp>
          <p:nvSpPr>
            <p:cNvPr id="130" name="textbox 130"/>
            <p:cNvSpPr/>
            <p:nvPr/>
          </p:nvSpPr>
          <p:spPr>
            <a:xfrm>
              <a:off x="-12700" y="-12700"/>
              <a:ext cx="2578735" cy="121983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9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603250" algn="l" rtl="0" eaLnBrk="0">
                <a:lnSpc>
                  <a:spcPct val="82000"/>
                </a:lnSpc>
                <a:spcBef>
                  <a:spcPts val="1"/>
                </a:spcBef>
                <a:tabLst/>
              </a:pPr>
              <a:r>
                <a:rPr sz="1600" b="1" kern="0" spc="-4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Real-time</a:t>
              </a:r>
              <a:r>
                <a:rPr sz="1600" b="1" kern="0" spc="11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600" b="1" kern="0" spc="-4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KPls</a:t>
              </a:r>
              <a:endParaRPr sz="16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7000"/>
                </a:lnSpc>
                <a:tabLst/>
              </a:pPr>
              <a:endParaRPr sz="600" dirty="0">
                <a:latin typeface="Arial"/>
                <a:ea typeface="Arial"/>
                <a:cs typeface="Arial"/>
              </a:endParaRPr>
            </a:p>
            <a:p>
              <a:pPr marL="412750" indent="-292100" algn="l" rtl="0" eaLnBrk="0">
                <a:lnSpc>
                  <a:spcPct val="131000"/>
                </a:lnSpc>
                <a:spcBef>
                  <a:spcPts val="2"/>
                </a:spcBef>
                <a:tabLst/>
              </a:pPr>
              <a:r>
                <a:rPr sz="1100" kern="0" spc="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Identifies  high</a:t>
              </a:r>
              <a:r>
                <a:rPr sz="1100" kern="0" spc="4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</a:t>
              </a:r>
              <a:r>
                <a:rPr sz="1100" kern="0" spc="-1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churn-risk</a:t>
              </a:r>
              <a:r>
                <a:rPr sz="1100" kern="0" spc="5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</a:t>
              </a:r>
              <a:r>
                <a:rPr sz="1100" kern="0" spc="-1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customers</a:t>
              </a:r>
              <a:r>
                <a:rPr sz="1100" kern="0" spc="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  </a:t>
              </a:r>
              <a:r>
                <a:rPr sz="1100" kern="0" spc="-1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for</a:t>
              </a:r>
              <a:r>
                <a:rPr sz="1100" kern="0" spc="16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</a:t>
              </a:r>
              <a:r>
                <a:rPr sz="1100" kern="0" spc="-1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immediate</a:t>
              </a:r>
              <a:r>
                <a:rPr sz="1100" kern="0" spc="15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</a:t>
              </a:r>
              <a:r>
                <a:rPr sz="1100" kern="0" spc="-1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intervention</a:t>
              </a:r>
              <a:endParaRPr sz="1100"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32" name="textbox 132"/>
          <p:cNvSpPr/>
          <p:nvPr/>
        </p:nvSpPr>
        <p:spPr>
          <a:xfrm>
            <a:off x="7531119" y="5086356"/>
            <a:ext cx="2552700" cy="1162685"/>
          </a:xfrm>
          <a:prstGeom prst="rect">
            <a:avLst/>
          </a:prstGeom>
          <a:solidFill>
            <a:srgbClr val="864094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7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368300" algn="l" rtl="0" eaLnBrk="0">
              <a:lnSpc>
                <a:spcPct val="83000"/>
              </a:lnSpc>
              <a:spcBef>
                <a:spcPts val="6"/>
              </a:spcBef>
              <a:tabLst/>
            </a:pPr>
            <a:r>
              <a:rPr sz="1600" b="1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Actionabl</a:t>
            </a:r>
            <a:r>
              <a:rPr sz="1600" b="1" kern="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 Insights</a:t>
            </a:r>
            <a:endParaRPr sz="16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374015" indent="-50800" algn="l" rtl="0" eaLnBrk="0">
              <a:lnSpc>
                <a:spcPct val="111000"/>
              </a:lnSpc>
              <a:spcBef>
                <a:spcPts val="4"/>
              </a:spcBef>
              <a:tabLst/>
            </a:pPr>
            <a:r>
              <a:rPr sz="11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Translates  data</a:t>
            </a:r>
            <a:r>
              <a:rPr sz="1100" kern="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1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patterns</a:t>
            </a:r>
            <a:r>
              <a:rPr sz="1100" kern="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1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into</a:t>
            </a:r>
            <a:r>
              <a:rPr sz="11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strategic    recommenda</a:t>
            </a:r>
            <a:r>
              <a:rPr sz="11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tions</a:t>
            </a:r>
            <a:endParaRPr sz="1100" dirty="0">
              <a:latin typeface="Arial"/>
              <a:ea typeface="Arial"/>
              <a:cs typeface="Arial"/>
            </a:endParaRPr>
          </a:p>
        </p:txBody>
      </p:sp>
      <p:sp>
        <p:nvSpPr>
          <p:cNvPr id="134" name="textbox 134"/>
          <p:cNvSpPr/>
          <p:nvPr/>
        </p:nvSpPr>
        <p:spPr>
          <a:xfrm>
            <a:off x="2565420" y="492112"/>
            <a:ext cx="7030084" cy="5099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1000"/>
              </a:lnSpc>
              <a:tabLst/>
            </a:pPr>
            <a:r>
              <a:rPr sz="3900" b="1" kern="0" spc="-170" dirty="0">
                <a:solidFill>
                  <a:srgbClr val="10E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Interactive</a:t>
            </a:r>
            <a:r>
              <a:rPr sz="3900" b="1" kern="0" spc="250" dirty="0">
                <a:solidFill>
                  <a:srgbClr val="10E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900" b="1" kern="0" spc="-170" dirty="0">
                <a:solidFill>
                  <a:srgbClr val="10E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Dash</a:t>
            </a:r>
            <a:r>
              <a:rPr sz="3900" b="1" kern="0" spc="-160" dirty="0">
                <a:solidFill>
                  <a:srgbClr val="10E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board Overvie</a:t>
            </a:r>
            <a:r>
              <a:rPr sz="3900" b="1" kern="0" spc="-10" dirty="0">
                <a:solidFill>
                  <a:srgbClr val="10E0D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endParaRPr sz="3900" dirty="0">
              <a:latin typeface="Arial"/>
              <a:ea typeface="Arial"/>
              <a:cs typeface="Arial"/>
            </a:endParaRPr>
          </a:p>
        </p:txBody>
      </p:sp>
      <p:pic>
        <p:nvPicPr>
          <p:cNvPr id="136" name="picture 1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200400" y="3448050"/>
            <a:ext cx="1962180" cy="1028691"/>
          </a:xfrm>
          <a:prstGeom prst="rect">
            <a:avLst/>
          </a:prstGeom>
        </p:spPr>
      </p:pic>
      <p:pic>
        <p:nvPicPr>
          <p:cNvPr id="138" name="picture 1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536899" y="1600170"/>
            <a:ext cx="1295400" cy="1308121"/>
          </a:xfrm>
          <a:prstGeom prst="rect">
            <a:avLst/>
          </a:prstGeom>
        </p:spPr>
      </p:pic>
      <p:sp>
        <p:nvSpPr>
          <p:cNvPr id="140" name="textbox 140"/>
          <p:cNvSpPr/>
          <p:nvPr/>
        </p:nvSpPr>
        <p:spPr>
          <a:xfrm>
            <a:off x="4368860" y="6645541"/>
            <a:ext cx="3436620" cy="2159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1499"/>
              </a:lnSpc>
              <a:tabLst/>
            </a:pPr>
            <a:r>
              <a:rPr sz="11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</a:t>
            </a:r>
            <a:r>
              <a:rPr sz="1100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Behav</a:t>
            </a:r>
            <a:r>
              <a:rPr sz="11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ior Analysis</a:t>
            </a:r>
            <a:r>
              <a:rPr sz="1100" kern="0" spc="1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Report</a:t>
            </a:r>
            <a:r>
              <a:rPr sz="1100" kern="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|2025,Roboto,16pt</a:t>
            </a:r>
            <a:endParaRPr sz="1100" dirty="0">
              <a:latin typeface="Arial"/>
              <a:ea typeface="Arial"/>
              <a:cs typeface="Arial"/>
            </a:endParaRPr>
          </a:p>
        </p:txBody>
      </p:sp>
      <p:sp>
        <p:nvSpPr>
          <p:cNvPr id="142" name="textbox 142"/>
          <p:cNvSpPr/>
          <p:nvPr/>
        </p:nvSpPr>
        <p:spPr>
          <a:xfrm>
            <a:off x="8978900" y="1796418"/>
            <a:ext cx="621665" cy="10172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ts val="1499"/>
              </a:lnSpc>
              <a:tabLst/>
            </a:pPr>
            <a:r>
              <a:rPr sz="1100" kern="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5</a:t>
            </a:r>
            <a:r>
              <a:rPr sz="1100" kern="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kern="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stars</a:t>
            </a:r>
            <a:endParaRPr sz="11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ts val="1499"/>
              </a:lnSpc>
              <a:spcBef>
                <a:spcPts val="341"/>
              </a:spcBef>
              <a:tabLst/>
            </a:pPr>
            <a:r>
              <a:rPr sz="11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4.8 stars</a:t>
            </a:r>
            <a:endParaRPr sz="11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5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40000"/>
              </a:lnSpc>
              <a:tabLst/>
            </a:pPr>
            <a:endParaRPr sz="2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1000"/>
              </a:lnSpc>
              <a:spcBef>
                <a:spcPts val="2"/>
              </a:spcBef>
              <a:tabLst/>
            </a:pPr>
            <a:r>
              <a:rPr sz="11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4.7 stars</a:t>
            </a:r>
            <a:endParaRPr sz="1100" dirty="0">
              <a:latin typeface="Arial"/>
              <a:ea typeface="Arial"/>
              <a:cs typeface="Arial"/>
            </a:endParaRPr>
          </a:p>
        </p:txBody>
      </p:sp>
      <p:sp>
        <p:nvSpPr>
          <p:cNvPr id="144" name="textbox 144"/>
          <p:cNvSpPr/>
          <p:nvPr/>
        </p:nvSpPr>
        <p:spPr>
          <a:xfrm>
            <a:off x="10934740" y="5840500"/>
            <a:ext cx="958214" cy="4584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13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7000"/>
              </a:lnSpc>
              <a:tabLst/>
            </a:pPr>
            <a:r>
              <a:rPr sz="1000" b="1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Built with</a:t>
            </a: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9000"/>
              </a:lnSpc>
              <a:spcBef>
                <a:spcPts val="18"/>
              </a:spcBef>
              <a:tabLst/>
            </a:pPr>
            <a:r>
              <a:rPr sz="1100" kern="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Power BI&amp;DAX,</a:t>
            </a:r>
            <a:r>
              <a:rPr sz="1100" kern="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Roboto,16pt</a:t>
            </a:r>
            <a:endParaRPr sz="1100" dirty="0">
              <a:latin typeface="Arial"/>
              <a:ea typeface="Arial"/>
              <a:cs typeface="Arial"/>
            </a:endParaRPr>
          </a:p>
        </p:txBody>
      </p:sp>
      <p:sp>
        <p:nvSpPr>
          <p:cNvPr id="146" name="textbox 146"/>
          <p:cNvSpPr/>
          <p:nvPr/>
        </p:nvSpPr>
        <p:spPr>
          <a:xfrm>
            <a:off x="3149661" y="4556436"/>
            <a:ext cx="2063114" cy="2159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1499"/>
              </a:lnSpc>
              <a:tabLst/>
            </a:pPr>
            <a:r>
              <a:rPr sz="11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Revenue</a:t>
            </a:r>
            <a:r>
              <a:rPr sz="1100" kern="0" spc="2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from  Loyal</a:t>
            </a:r>
            <a:r>
              <a:rPr sz="1100" kern="0" spc="2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Customers</a:t>
            </a:r>
            <a:endParaRPr sz="1100" dirty="0">
              <a:latin typeface="Arial"/>
              <a:ea typeface="Arial"/>
              <a:cs typeface="Arial"/>
            </a:endParaRPr>
          </a:p>
        </p:txBody>
      </p:sp>
      <p:sp>
        <p:nvSpPr>
          <p:cNvPr id="148" name="textbox 148"/>
          <p:cNvSpPr/>
          <p:nvPr/>
        </p:nvSpPr>
        <p:spPr>
          <a:xfrm>
            <a:off x="3263900" y="3221342"/>
            <a:ext cx="1828164" cy="1809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46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5000"/>
              </a:lnSpc>
              <a:tabLst/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Loyal Customer Revenue</a:t>
            </a:r>
            <a:endParaRPr sz="1200" dirty="0">
              <a:latin typeface="Arial"/>
              <a:ea typeface="Arial"/>
              <a:cs typeface="Arial"/>
            </a:endParaRPr>
          </a:p>
        </p:txBody>
      </p:sp>
      <p:pic>
        <p:nvPicPr>
          <p:cNvPr id="150" name="picture 1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07701" y="5810239"/>
            <a:ext cx="463539" cy="457211"/>
          </a:xfrm>
          <a:prstGeom prst="rect">
            <a:avLst/>
          </a:prstGeom>
        </p:spPr>
      </p:pic>
      <p:sp>
        <p:nvSpPr>
          <p:cNvPr id="152" name="textbox 152"/>
          <p:cNvSpPr/>
          <p:nvPr/>
        </p:nvSpPr>
        <p:spPr>
          <a:xfrm>
            <a:off x="3473480" y="1366144"/>
            <a:ext cx="1422400" cy="1625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49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1000"/>
              </a:lnSpc>
              <a:tabLst/>
            </a:pPr>
            <a:r>
              <a:rPr sz="1100" b="1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Revenue</a:t>
            </a:r>
            <a:r>
              <a:rPr sz="1100" b="1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100" b="1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by</a:t>
            </a:r>
            <a:r>
              <a:rPr sz="1100" b="1" kern="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100" b="1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Gender</a:t>
            </a:r>
            <a:endParaRPr sz="1100" dirty="0">
              <a:latin typeface="Arial"/>
              <a:ea typeface="Arial"/>
              <a:cs typeface="Arial"/>
            </a:endParaRPr>
          </a:p>
        </p:txBody>
      </p:sp>
      <p:sp>
        <p:nvSpPr>
          <p:cNvPr id="154" name="textbox 154"/>
          <p:cNvSpPr/>
          <p:nvPr/>
        </p:nvSpPr>
        <p:spPr>
          <a:xfrm>
            <a:off x="4914940" y="1706633"/>
            <a:ext cx="456565" cy="3422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50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75000"/>
              </a:lnSpc>
              <a:tabLst/>
            </a:pPr>
            <a:r>
              <a:rPr sz="1100" kern="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Female</a:t>
            </a:r>
            <a:endParaRPr sz="1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1499"/>
              </a:lnSpc>
              <a:tabLst/>
            </a:pPr>
            <a:r>
              <a:rPr sz="1100" kern="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32.3%</a:t>
            </a:r>
            <a:endParaRPr sz="1100" dirty="0">
              <a:latin typeface="Arial"/>
              <a:ea typeface="Arial"/>
              <a:cs typeface="Arial"/>
            </a:endParaRPr>
          </a:p>
        </p:txBody>
      </p:sp>
      <p:sp>
        <p:nvSpPr>
          <p:cNvPr id="156" name="textbox 156"/>
          <p:cNvSpPr/>
          <p:nvPr/>
        </p:nvSpPr>
        <p:spPr>
          <a:xfrm>
            <a:off x="3041640" y="2570232"/>
            <a:ext cx="381634" cy="3295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23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68000"/>
              </a:lnSpc>
              <a:tabLst/>
            </a:pPr>
            <a:r>
              <a:rPr sz="11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Male</a:t>
            </a:r>
            <a:endParaRPr sz="1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1499"/>
              </a:lnSpc>
              <a:tabLst/>
            </a:pPr>
            <a:r>
              <a:rPr sz="1100" kern="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67.7%</a:t>
            </a:r>
            <a:endParaRPr sz="11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96100"/>
          </a:xfrm>
          <a:prstGeom prst="rect">
            <a:avLst/>
          </a:prstGeom>
        </p:spPr>
      </p:pic>
      <p:pic>
        <p:nvPicPr>
          <p:cNvPr id="160" name="picture 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20720" y="3784579"/>
            <a:ext cx="3562380" cy="2343156"/>
          </a:xfrm>
          <a:prstGeom prst="rect">
            <a:avLst/>
          </a:prstGeom>
        </p:spPr>
      </p:pic>
      <p:pic>
        <p:nvPicPr>
          <p:cNvPr id="162" name="picture 1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14380" y="1263641"/>
            <a:ext cx="3575060" cy="2305090"/>
          </a:xfrm>
          <a:prstGeom prst="rect">
            <a:avLst/>
          </a:prstGeom>
        </p:spPr>
      </p:pic>
      <p:pic>
        <p:nvPicPr>
          <p:cNvPr id="164" name="picture 1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311700" y="3790923"/>
            <a:ext cx="3568597" cy="2343157"/>
          </a:xfrm>
          <a:prstGeom prst="rect">
            <a:avLst/>
          </a:prstGeom>
        </p:spPr>
      </p:pic>
      <p:pic>
        <p:nvPicPr>
          <p:cNvPr id="166" name="picture 1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311700" y="1269986"/>
            <a:ext cx="3581400" cy="2285987"/>
          </a:xfrm>
          <a:prstGeom prst="rect">
            <a:avLst/>
          </a:prstGeom>
        </p:spPr>
      </p:pic>
      <p:pic>
        <p:nvPicPr>
          <p:cNvPr id="168" name="picture 1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134380" y="3771890"/>
            <a:ext cx="3511539" cy="2368534"/>
          </a:xfrm>
          <a:prstGeom prst="rect">
            <a:avLst/>
          </a:prstGeom>
        </p:spPr>
      </p:pic>
      <p:pic>
        <p:nvPicPr>
          <p:cNvPr id="170" name="picture 17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128040" y="1263641"/>
            <a:ext cx="3517879" cy="2298676"/>
          </a:xfrm>
          <a:prstGeom prst="rect">
            <a:avLst/>
          </a:prstGeom>
        </p:spPr>
      </p:pic>
      <p:graphicFrame>
        <p:nvGraphicFramePr>
          <p:cNvPr id="172" name="table 172"/>
          <p:cNvGraphicFramePr>
            <a:graphicFrameLocks noGrp="1"/>
          </p:cNvGraphicFramePr>
          <p:nvPr/>
        </p:nvGraphicFramePr>
        <p:xfrm>
          <a:off x="514379" y="1589351"/>
          <a:ext cx="11163300" cy="4895850"/>
        </p:xfrm>
        <a:graphic>
          <a:graphicData uri="http://schemas.openxmlformats.org/drawingml/2006/table">
            <a:tbl>
              <a:tblPr/>
              <a:tblGrid>
                <a:gridCol w="368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93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34315" algn="l" rtl="0" eaLnBrk="0">
                        <a:lnSpc>
                          <a:spcPct val="7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2200" b="1" kern="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Loyalty</a:t>
                      </a:r>
                      <a:r>
                        <a:rPr sz="2200" b="1" kern="0" spc="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2200" b="1" kern="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Program</a:t>
                      </a:r>
                      <a:endParaRPr sz="2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34315" algn="l" rtl="0" eaLnBrk="0">
                        <a:lnSpc>
                          <a:spcPts val="2852"/>
                        </a:lnSpc>
                        <a:tabLst/>
                      </a:pPr>
                      <a:r>
                        <a:rPr sz="2200" b="1" kern="0" spc="-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Enhancement</a:t>
                      </a:r>
                      <a:endParaRPr sz="2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34315" algn="l" rtl="0" eaLnBrk="0">
                        <a:lnSpc>
                          <a:spcPts val="2199"/>
                        </a:lnSpc>
                        <a:spcBef>
                          <a:spcPts val="595"/>
                        </a:spcBef>
                        <a:tabLst/>
                      </a:pP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Implement</a:t>
                      </a:r>
                      <a:r>
                        <a:rPr sz="1700" kern="0" spc="3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tiered</a:t>
                      </a:r>
                      <a:r>
                        <a:rPr sz="1700" kern="0" spc="3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rewards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34315" algn="l" rtl="0" eaLnBrk="0">
                        <a:lnSpc>
                          <a:spcPct val="102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system</a:t>
                      </a:r>
                      <a:r>
                        <a:rPr sz="1700" kern="0" spc="2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with</a:t>
                      </a:r>
                      <a:r>
                        <a:rPr sz="1700" kern="0" spc="3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personalized</a:t>
                      </a:r>
                      <a:r>
                        <a:rPr sz="1700" kern="0" spc="2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of</a:t>
                      </a: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fers</a:t>
                      </a:r>
                      <a:r>
                        <a:rPr sz="17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   </a:t>
                      </a: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and early acc</a:t>
                      </a: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ess</a:t>
                      </a:r>
                      <a:r>
                        <a:rPr sz="1700" kern="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benefits for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34315" algn="l" rtl="0" eaLnBrk="0">
                        <a:lnSpc>
                          <a:spcPts val="2183"/>
                        </a:lnSpc>
                        <a:tabLst/>
                      </a:pP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loyal</a:t>
                      </a:r>
                      <a:r>
                        <a:rPr sz="1700" kern="0" spc="4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customers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34483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39725" algn="l" rtl="0" eaLnBrk="0">
                        <a:lnSpc>
                          <a:spcPct val="81000"/>
                        </a:lnSpc>
                        <a:tabLst/>
                      </a:pPr>
                      <a:r>
                        <a:rPr sz="2200" b="1" kern="0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Subscription</a:t>
                      </a:r>
                      <a:endParaRPr sz="2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39725" algn="l" rtl="0" eaLnBrk="0">
                        <a:lnSpc>
                          <a:spcPct val="80000"/>
                        </a:lnSpc>
                        <a:spcBef>
                          <a:spcPts val="609"/>
                        </a:spcBef>
                        <a:tabLst/>
                      </a:pPr>
                      <a:r>
                        <a:rPr sz="2200" b="1" kern="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Model</a:t>
                      </a:r>
                      <a:r>
                        <a:rPr sz="2200" b="1" kern="0" spc="1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2200" b="1" kern="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Redes</a:t>
                      </a:r>
                      <a:r>
                        <a:rPr sz="2200" b="1" kern="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ign</a:t>
                      </a:r>
                      <a:endParaRPr sz="2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39725" algn="l" rtl="0" eaLnBrk="0">
                        <a:lnSpc>
                          <a:spcPct val="107000"/>
                        </a:lnSpc>
                        <a:spcBef>
                          <a:spcPts val="693"/>
                        </a:spcBef>
                        <a:tabLst/>
                      </a:pP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Introduce</a:t>
                      </a:r>
                      <a:r>
                        <a:rPr sz="1700" kern="0" spc="2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tangible</a:t>
                      </a:r>
                      <a:r>
                        <a:rPr sz="1700" kern="0" spc="2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benefits</a:t>
                      </a:r>
                      <a:r>
                        <a:rPr sz="1700" kern="0" spc="2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like</a:t>
                      </a:r>
                      <a:r>
                        <a:rPr sz="17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      </a:t>
                      </a: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shipping</a:t>
                      </a:r>
                      <a:r>
                        <a:rPr sz="1700" kern="0" spc="1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privileges,exclusive</a:t>
                      </a:r>
                      <a:r>
                        <a:rPr sz="17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        collections,and</a:t>
                      </a: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priority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39725" algn="l" rtl="0" eaLnBrk="0">
                        <a:lnSpc>
                          <a:spcPts val="2226"/>
                        </a:lnSpc>
                        <a:tabLst/>
                      </a:pP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discounts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20040" algn="l" rtl="0" eaLnBrk="0">
                        <a:lnSpc>
                          <a:spcPct val="79000"/>
                        </a:lnSpc>
                        <a:tabLst/>
                      </a:pPr>
                      <a:r>
                        <a:rPr sz="2200" b="1" kern="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Discount Strategy</a:t>
                      </a:r>
                      <a:endParaRPr sz="2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20040" algn="l" rtl="0" eaLnBrk="0">
                        <a:lnSpc>
                          <a:spcPts val="2749"/>
                        </a:lnSpc>
                        <a:tabLst/>
                      </a:pPr>
                      <a:r>
                        <a:rPr sz="2200" b="1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Optimizat</a:t>
                      </a:r>
                      <a:r>
                        <a:rPr sz="2200" b="1" kern="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ion</a:t>
                      </a:r>
                      <a:endParaRPr sz="2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20040" algn="l" rtl="0" eaLnBrk="0">
                        <a:lnSpc>
                          <a:spcPct val="105000"/>
                        </a:lnSpc>
                        <a:spcBef>
                          <a:spcPts val="847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Reduce deep</a:t>
                      </a:r>
                      <a:r>
                        <a:rPr sz="1700" kern="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disco</a:t>
                      </a: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unting</a:t>
                      </a:r>
                      <a:r>
                        <a:rPr sz="1700" kern="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on</a:t>
                      </a:r>
                      <a:r>
                        <a:rPr sz="17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       </a:t>
                      </a: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high-risk</a:t>
                      </a:r>
                      <a:r>
                        <a:rPr sz="1700" kern="0" spc="3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products</a:t>
                      </a:r>
                      <a:r>
                        <a:rPr sz="1700" kern="0" spc="2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and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20040" algn="l" rtl="0" eaLnBrk="0">
                        <a:lnSpc>
                          <a:spcPts val="2308"/>
                        </a:lnSpc>
                        <a:tabLst/>
                      </a:pP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transition</a:t>
                      </a:r>
                      <a:r>
                        <a:rPr sz="1700" kern="0" spc="2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to</a:t>
                      </a:r>
                      <a:r>
                        <a:rPr sz="1700" kern="0" spc="3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bundle-ba</a:t>
                      </a: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sed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20040" algn="l" rtl="0" eaLnBrk="0">
                        <a:lnSpc>
                          <a:spcPct val="92000"/>
                        </a:lnSpc>
                        <a:spcBef>
                          <a:spcPts val="169"/>
                        </a:spcBef>
                        <a:tabLst/>
                      </a:pP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promotions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2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108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608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34315" algn="l" rtl="0" eaLnBrk="0">
                        <a:lnSpc>
                          <a:spcPct val="77000"/>
                        </a:lnSpc>
                        <a:tabLst/>
                      </a:pPr>
                      <a:r>
                        <a:rPr sz="2200" b="1" kern="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Top-Rated</a:t>
                      </a:r>
                      <a:r>
                        <a:rPr sz="2200" b="1" kern="0" spc="1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2200" b="1" kern="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Product</a:t>
                      </a:r>
                      <a:endParaRPr sz="2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34315" algn="l" rtl="0" eaLnBrk="0">
                        <a:lnSpc>
                          <a:spcPts val="3002"/>
                        </a:lnSpc>
                        <a:tabLst/>
                      </a:pPr>
                      <a:r>
                        <a:rPr sz="2200" b="1" kern="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Promotion</a:t>
                      </a:r>
                      <a:endParaRPr sz="2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34315" algn="l" rtl="0" eaLnBrk="0">
                        <a:lnSpc>
                          <a:spcPts val="2317"/>
                        </a:lnSpc>
                        <a:spcBef>
                          <a:spcPts val="576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Feature high-rated</a:t>
                      </a:r>
                      <a:r>
                        <a:rPr sz="1700" kern="0" spc="1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products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34315" algn="l" rtl="0" eaLnBrk="0">
                        <a:lnSpc>
                          <a:spcPct val="94000"/>
                        </a:lnSpc>
                        <a:spcBef>
                          <a:spcPts val="16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(Gloves,Sandals,Boots)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34315" algn="l" rtl="0" eaLnBrk="0">
                        <a:lnSpc>
                          <a:spcPts val="2317"/>
                        </a:lnSpc>
                        <a:tabLst/>
                      </a:pP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prominently with</a:t>
                      </a:r>
                      <a:r>
                        <a:rPr sz="1700" kern="0" spc="1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Best</a:t>
                      </a:r>
                      <a:r>
                        <a:rPr sz="1700" kern="0" spc="1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Se</a:t>
                      </a: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ller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34315" algn="l" rtl="0" eaLnBrk="0">
                        <a:lnSpc>
                          <a:spcPts val="2141"/>
                        </a:lnSpc>
                        <a:spcBef>
                          <a:spcPts val="58"/>
                        </a:spcBef>
                        <a:tabLst/>
                      </a:pPr>
                      <a:r>
                        <a:rPr sz="1700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badges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2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39725" algn="l" rtl="0" eaLnBrk="0">
                        <a:lnSpc>
                          <a:spcPct val="79000"/>
                        </a:lnSpc>
                        <a:tabLst/>
                      </a:pPr>
                      <a:r>
                        <a:rPr sz="2200" b="1" kern="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Targeted Cu</a:t>
                      </a:r>
                      <a:r>
                        <a:rPr sz="2200" b="1" kern="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stomer</a:t>
                      </a:r>
                      <a:endParaRPr sz="2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39725" algn="l" rtl="0" eaLnBrk="0">
                        <a:lnSpc>
                          <a:spcPct val="100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200" b="1" kern="0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Acquisiti</a:t>
                      </a:r>
                      <a:r>
                        <a:rPr sz="2200" b="1" kern="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on</a:t>
                      </a:r>
                      <a:endParaRPr sz="2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39725" algn="l" rtl="0" eaLnBrk="0">
                        <a:lnSpc>
                          <a:spcPts val="2115"/>
                        </a:lnSpc>
                        <a:spcBef>
                          <a:spcPts val="921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Increase female customer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39725" algn="l" rtl="0" eaLnBrk="0">
                        <a:lnSpc>
                          <a:spcPct val="108000"/>
                        </a:lnSpc>
                        <a:spcBef>
                          <a:spcPts val="9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acquisition</a:t>
                      </a:r>
                      <a:r>
                        <a:rPr sz="1700" kern="0" spc="2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and</a:t>
                      </a:r>
                      <a:r>
                        <a:rPr sz="1700" kern="0" spc="1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ta</a:t>
                      </a: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rget</a:t>
                      </a:r>
                      <a:r>
                        <a:rPr sz="1700" kern="0" spc="2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adult</a:t>
                      </a:r>
                      <a:r>
                        <a:rPr sz="1700" kern="0" spc="2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and</a:t>
                      </a:r>
                      <a:r>
                        <a:rPr sz="17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    </a:t>
                      </a: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middle-aged</a:t>
                      </a:r>
                      <a:r>
                        <a:rPr sz="1700" kern="0" spc="4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segm</a:t>
                      </a: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ents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2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9942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20040" algn="l" rtl="0" eaLnBrk="0">
                        <a:lnSpc>
                          <a:spcPts val="1650"/>
                        </a:lnSpc>
                        <a:tabLst/>
                      </a:pPr>
                      <a:r>
                        <a:rPr sz="2200" b="1" kern="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Churn</a:t>
                      </a:r>
                      <a:r>
                        <a:rPr sz="2200" b="1" kern="0" spc="1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2200" b="1" kern="0" spc="-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Prevention</a:t>
                      </a:r>
                      <a:endParaRPr sz="2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20040" algn="l" rtl="0" eaLnBrk="0">
                        <a:lnSpc>
                          <a:spcPts val="2949"/>
                        </a:lnSpc>
                        <a:tabLst/>
                      </a:pPr>
                      <a:r>
                        <a:rPr sz="2200" b="1" kern="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Campaigns</a:t>
                      </a:r>
                      <a:endParaRPr sz="2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20040" algn="l" rtl="0" eaLnBrk="0">
                        <a:lnSpc>
                          <a:spcPts val="2158"/>
                        </a:lnSpc>
                        <a:spcBef>
                          <a:spcPts val="928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Execute targeted win-back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20040" algn="l" rtl="0" eaLnBrk="0">
                        <a:lnSpc>
                          <a:spcPts val="2100"/>
                        </a:lnSpc>
                        <a:tabLst/>
                      </a:pP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campaigns</a:t>
                      </a:r>
                      <a:r>
                        <a:rPr sz="1700" kern="0" spc="1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for</a:t>
                      </a:r>
                      <a:r>
                        <a:rPr sz="1700" kern="0" spc="2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high-histor</a:t>
                      </a:r>
                      <a:r>
                        <a:rPr sz="17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y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20040" algn="l" rtl="0" eaLnBrk="0">
                        <a:lnSpc>
                          <a:spcPts val="2186"/>
                        </a:lnSpc>
                        <a:tabLst/>
                      </a:pPr>
                      <a:r>
                        <a:rPr sz="17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inactive    cus</a:t>
                      </a: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tomers(45+days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20040" algn="l" rtl="0" eaLnBrk="0">
                        <a:lnSpc>
                          <a:spcPts val="2360"/>
                        </a:lnSpc>
                        <a:tabLst/>
                      </a:pPr>
                      <a:r>
                        <a:rPr sz="17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gap)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r" rtl="0" eaLnBrk="0">
                        <a:lnSpc>
                          <a:spcPts val="1312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0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Based on analysis of 3,900 </a:t>
                      </a:r>
                      <a:r>
                        <a:rPr sz="10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transactions totaling S233,081</a:t>
                      </a:r>
                      <a:r>
                        <a:rPr sz="1000" kern="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0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USD</a:t>
                      </a: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4" name="textbox 174"/>
          <p:cNvSpPr/>
          <p:nvPr/>
        </p:nvSpPr>
        <p:spPr>
          <a:xfrm>
            <a:off x="3130519" y="500343"/>
            <a:ext cx="5895340" cy="4787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770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3000"/>
              </a:lnSpc>
              <a:tabLst/>
            </a:pPr>
            <a:r>
              <a:rPr sz="3600" b="1" kern="0" spc="-110" dirty="0">
                <a:solidFill>
                  <a:srgbClr val="10E0B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Strategic</a:t>
            </a:r>
            <a:r>
              <a:rPr sz="3600" b="1" kern="0" spc="240" dirty="0">
                <a:solidFill>
                  <a:srgbClr val="10E0B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600" b="1" kern="0" spc="-110" dirty="0">
                <a:solidFill>
                  <a:srgbClr val="10E0B0">
                    <a:alpha val="100000"/>
                  </a:srgbClr>
                </a:solidFill>
                <a:latin typeface="Arial"/>
                <a:ea typeface="Arial"/>
                <a:cs typeface="Arial"/>
              </a:rPr>
              <a:t>Recommendations</a:t>
            </a:r>
            <a:endParaRPr sz="3600" dirty="0">
              <a:latin typeface="Arial"/>
              <a:ea typeface="Arial"/>
              <a:cs typeface="Arial"/>
            </a:endParaRPr>
          </a:p>
        </p:txBody>
      </p:sp>
      <p:sp>
        <p:nvSpPr>
          <p:cNvPr id="176" name="textbox 176"/>
          <p:cNvSpPr/>
          <p:nvPr/>
        </p:nvSpPr>
        <p:spPr>
          <a:xfrm>
            <a:off x="4648179" y="6617003"/>
            <a:ext cx="2882900" cy="2336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1635"/>
              </a:lnSpc>
              <a:tabLst/>
            </a:pP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Customer</a:t>
            </a:r>
            <a:r>
              <a:rPr sz="1200" kern="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ehavior Analysis</a:t>
            </a:r>
            <a:r>
              <a:rPr sz="1200" kern="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Report</a:t>
            </a:r>
            <a:r>
              <a:rPr sz="1200" kern="0" spc="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|2025</a:t>
            </a:r>
            <a:endParaRPr sz="12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889</Words>
  <Application>Microsoft Office PowerPoint</Application>
  <PresentationFormat>Widescreen</PresentationFormat>
  <Paragraphs>378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SimSun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mayanksavani11@gmail.com</cp:lastModifiedBy>
  <cp:revision>2</cp:revision>
  <dcterms:created xsi:type="dcterms:W3CDTF">2025-12-10T12:42:27Z</dcterms:created>
  <dcterms:modified xsi:type="dcterms:W3CDTF">2025-12-10T07:29:24Z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wqlLaW5nc29mdCBQREYgdG8gV1BTIDExMEI</vt:lpwstr>
  </property>
  <property fmtid="{D5CDD505-2E9C-101B-9397-08002B2CF9AE}" pid="3" name="Created">
    <vt:filetime>2025-12-10T12:42:35Z</vt:filetime>
  </property>
  <property fmtid="{D5CDD505-2E9C-101B-9397-08002B2CF9AE}" pid="4" name="UsrData">
    <vt:lpwstr>6938fa30e73bb60001aadcdawl</vt:lpwstr>
  </property>
</Properties>
</file>